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49"/>
  </p:notesMasterIdLst>
  <p:sldIdLst>
    <p:sldId id="264" r:id="rId2"/>
    <p:sldId id="258" r:id="rId3"/>
    <p:sldId id="262" r:id="rId4"/>
    <p:sldId id="265" r:id="rId5"/>
    <p:sldId id="319" r:id="rId6"/>
    <p:sldId id="267" r:id="rId7"/>
    <p:sldId id="321" r:id="rId8"/>
    <p:sldId id="268" r:id="rId9"/>
    <p:sldId id="272" r:id="rId10"/>
    <p:sldId id="276" r:id="rId11"/>
    <p:sldId id="277" r:id="rId12"/>
    <p:sldId id="299" r:id="rId13"/>
    <p:sldId id="278" r:id="rId14"/>
    <p:sldId id="279" r:id="rId15"/>
    <p:sldId id="280" r:id="rId16"/>
    <p:sldId id="281" r:id="rId17"/>
    <p:sldId id="282" r:id="rId18"/>
    <p:sldId id="283" r:id="rId19"/>
    <p:sldId id="292" r:id="rId20"/>
    <p:sldId id="285" r:id="rId21"/>
    <p:sldId id="286" r:id="rId22"/>
    <p:sldId id="287" r:id="rId23"/>
    <p:sldId id="293" r:id="rId24"/>
    <p:sldId id="294" r:id="rId25"/>
    <p:sldId id="295" r:id="rId26"/>
    <p:sldId id="296" r:id="rId27"/>
    <p:sldId id="304" r:id="rId28"/>
    <p:sldId id="305" r:id="rId29"/>
    <p:sldId id="297" r:id="rId30"/>
    <p:sldId id="308" r:id="rId31"/>
    <p:sldId id="323" r:id="rId32"/>
    <p:sldId id="300" r:id="rId33"/>
    <p:sldId id="307" r:id="rId34"/>
    <p:sldId id="301" r:id="rId35"/>
    <p:sldId id="302" r:id="rId36"/>
    <p:sldId id="303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2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B3B-57B1-407C-999C-2B03D0B5CA61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7177-E8B4-407A-8D2C-F0C5EC81C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604B27-1442-4397-A086-EE8D0BB7997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DB2F76-CA1B-4A10-95A8-3E9FBDA66F8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DBC874-67C3-4894-95EA-FBDD7C533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15"/>
          <a:stretch/>
        </p:blipFill>
        <p:spPr>
          <a:xfrm rot="1083880">
            <a:off x="86655" y="5352621"/>
            <a:ext cx="8955557" cy="1609576"/>
          </a:xfrm>
          <a:prstGeom prst="rect">
            <a:avLst/>
          </a:prstGeom>
          <a:scene3d>
            <a:camera prst="orthographicFront">
              <a:rot lat="11400000" lon="10800000" rev="12000000"/>
            </a:camera>
            <a:lightRig rig="threePt" dir="t"/>
          </a:scene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E82508-D1F1-4942-AAAF-6BB6AE605500}"/>
              </a:ext>
            </a:extLst>
          </p:cNvPr>
          <p:cNvSpPr/>
          <p:nvPr userDrawn="1"/>
        </p:nvSpPr>
        <p:spPr>
          <a:xfrm>
            <a:off x="2317532" y="3307980"/>
            <a:ext cx="1576552" cy="10826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88E714-621C-4756-8179-2CDB38C6C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5" y="5266596"/>
            <a:ext cx="1563857" cy="15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28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\Desktop\عکس\2014-12-14\1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0800000" flipV="1">
            <a:off x="-228600" y="762000"/>
            <a:ext cx="4876800" cy="1828800"/>
          </a:xfrm>
        </p:spPr>
        <p:txBody>
          <a:bodyPr>
            <a:noAutofit/>
          </a:bodyPr>
          <a:lstStyle/>
          <a:p>
            <a:pPr algn="r" rtl="1"/>
            <a:r>
              <a:rPr lang="fa-IR" sz="8800" dirty="0" smtClean="0">
                <a:solidFill>
                  <a:srgbClr val="FF0000"/>
                </a:solidFill>
              </a:rPr>
              <a:t>به نام خدا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248400" cy="1143000"/>
          </a:xfrm>
        </p:spPr>
        <p:txBody>
          <a:bodyPr>
            <a:noAutofit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الگوهای انتشار بیماری</a:t>
            </a:r>
            <a:endParaRPr lang="en-US" sz="4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4191000" cy="4724400"/>
          </a:xfrm>
        </p:spPr>
        <p:txBody>
          <a:bodyPr>
            <a:normAutofit/>
          </a:bodyPr>
          <a:lstStyle/>
          <a:p>
            <a:pPr>
              <a:buNone/>
            </a:pPr>
            <a:endParaRPr lang="fa-IR" dirty="0"/>
          </a:p>
        </p:txBody>
      </p:sp>
      <p:pic>
        <p:nvPicPr>
          <p:cNvPr id="6" name="Picture 1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752600"/>
            <a:ext cx="3810000" cy="4343400"/>
          </a:xfrm>
          <a:prstGeom prst="rect">
            <a:avLst/>
          </a:prstGeom>
          <a:noFill/>
          <a:ln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114800" cy="47244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a-IR" sz="3200" b="1" i="1" dirty="0" smtClean="0"/>
              <a:t> 1- تهاجم مستقیم به داخل استرومای سرویکس   - رحم  -  واژن و  پارامتر</a:t>
            </a:r>
          </a:p>
          <a:p>
            <a:pPr algn="r">
              <a:buNone/>
            </a:pPr>
            <a:r>
              <a:rPr lang="fa-IR" sz="3200" b="1" i="1" dirty="0" smtClean="0"/>
              <a:t>  2- متاستاز لنفاوی</a:t>
            </a:r>
          </a:p>
          <a:p>
            <a:pPr algn="r">
              <a:buNone/>
            </a:pPr>
            <a:r>
              <a:rPr lang="fa-IR" sz="3200" b="1" i="1" dirty="0" smtClean="0"/>
              <a:t>   3- متاستاز خونی</a:t>
            </a:r>
          </a:p>
          <a:p>
            <a:pPr algn="r">
              <a:buNone/>
            </a:pPr>
            <a:r>
              <a:rPr lang="fa-IR" sz="3200" b="1" i="1" dirty="0" smtClean="0"/>
              <a:t>   4- کاشته شدن سلولهای تومورال درداخل پریتوان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3716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Accuracy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 مرحله بندی کلینیکی محدود است 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Staging  </a:t>
            </a:r>
            <a:r>
              <a:rPr lang="fa-IR" sz="2400" b="1" i="1" dirty="0" smtClean="0"/>
              <a:t> جراحی با صحت بیشتری قادر به تشخیص بیماری متا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ستاتیک است ولی در تمام بیماران قابل انجام نیست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سیستم </a:t>
            </a:r>
            <a:r>
              <a:rPr lang="en-US" sz="2400" b="1" i="1" dirty="0" smtClean="0">
                <a:solidFill>
                  <a:srgbClr val="FF0000"/>
                </a:solidFill>
              </a:rPr>
              <a:t>staging  2018 </a:t>
            </a:r>
            <a:r>
              <a:rPr lang="fa-IR" sz="2400" b="1" i="1" dirty="0" smtClean="0">
                <a:solidFill>
                  <a:srgbClr val="FF0000"/>
                </a:solidFill>
              </a:rPr>
              <a:t> : ترکیب یافته های پاتولوژیک و</a:t>
            </a:r>
            <a:r>
              <a:rPr lang="en-US" sz="2400" b="1" i="1" dirty="0" smtClean="0">
                <a:solidFill>
                  <a:srgbClr val="FF0000"/>
                </a:solidFill>
              </a:rPr>
              <a:t>imaging </a:t>
            </a:r>
            <a:r>
              <a:rPr lang="fa-IR" sz="2400" b="1" i="1" dirty="0" smtClean="0">
                <a:solidFill>
                  <a:srgbClr val="FF0000"/>
                </a:solidFill>
              </a:rPr>
              <a:t> برای تعیین سایز ومیزان گسترش تومور اولیه وتشخیص متاستاز لگنی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وپاراائورتیک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MRI  </a:t>
            </a:r>
            <a:r>
              <a:rPr lang="fa-IR" sz="2400" b="1" i="1" dirty="0" smtClean="0"/>
              <a:t>  حساسیت بالائی در تشخیص درگیری پارامتریال دارد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</a:rPr>
              <a:t>Integrated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PET/CT  </a:t>
            </a:r>
            <a:r>
              <a:rPr lang="fa-IR" sz="2400" b="1" i="1" dirty="0" smtClean="0">
                <a:solidFill>
                  <a:srgbClr val="FF0000"/>
                </a:solidFill>
              </a:rPr>
              <a:t> درتشخیص ادنوپاتی لگنی حساستر از</a:t>
            </a:r>
            <a:r>
              <a:rPr lang="en-US" sz="2400" b="1" i="1" dirty="0" smtClean="0">
                <a:solidFill>
                  <a:srgbClr val="FF0000"/>
                </a:solidFill>
              </a:rPr>
              <a:t>PET</a:t>
            </a:r>
            <a:r>
              <a:rPr lang="fa-IR" sz="2400" b="1" i="1" dirty="0" smtClean="0"/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است</a:t>
            </a:r>
          </a:p>
          <a:p>
            <a:pPr algn="r" rtl="1"/>
            <a:r>
              <a:rPr lang="fa-IR" sz="2400" b="1" i="1" dirty="0" smtClean="0"/>
              <a:t>  انجام </a:t>
            </a:r>
            <a:r>
              <a:rPr lang="en-US" sz="2400" b="1" i="1" dirty="0" smtClean="0"/>
              <a:t>radiographic –</a:t>
            </a:r>
            <a:r>
              <a:rPr lang="en-US" sz="2400" b="1" i="1" dirty="0" err="1" smtClean="0"/>
              <a:t>guieded</a:t>
            </a:r>
            <a:r>
              <a:rPr lang="en-US" sz="2400" b="1" i="1" dirty="0" smtClean="0"/>
              <a:t>  FNA </a:t>
            </a:r>
            <a:r>
              <a:rPr lang="fa-IR" sz="2400" b="1" i="1" dirty="0" smtClean="0"/>
              <a:t> از مناطق مشکوک برای تایید متاستاز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قرار دادان در </a:t>
            </a:r>
            <a:r>
              <a:rPr lang="en-US" sz="2400" b="1" i="1" dirty="0" smtClean="0"/>
              <a:t>stage </a:t>
            </a:r>
            <a:r>
              <a:rPr lang="fa-IR" sz="2400" b="1" i="1" dirty="0" smtClean="0"/>
              <a:t> پایین تر در موارد شک به مرحله بالینی بیماری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بعد ازتعیین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stage</a:t>
            </a:r>
            <a:r>
              <a:rPr lang="fa-IR" sz="2400" b="1" i="1" dirty="0" smtClean="0"/>
              <a:t>  بیماری وشروع درمان </a:t>
            </a:r>
            <a:r>
              <a:rPr lang="en-US" sz="2400" b="1" i="1" dirty="0" smtClean="0"/>
              <a:t>,</a:t>
            </a:r>
            <a:r>
              <a:rPr lang="fa-IR" sz="2400" b="1" i="1" dirty="0" smtClean="0"/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با کشف یافته های جدید </a:t>
            </a:r>
            <a:r>
              <a:rPr lang="en-US" sz="2400" b="1" i="1" dirty="0" smtClean="0">
                <a:solidFill>
                  <a:srgbClr val="FF0000"/>
                </a:solidFill>
              </a:rPr>
              <a:t>stage</a:t>
            </a:r>
            <a:r>
              <a:rPr lang="fa-IR" sz="2400" b="1" i="1" dirty="0" smtClean="0">
                <a:solidFill>
                  <a:srgbClr val="FF0000"/>
                </a:solidFill>
              </a:rPr>
              <a:t> تغییر داده نمیشود</a:t>
            </a:r>
          </a:p>
          <a:p>
            <a:pPr algn="r" rtl="1">
              <a:buFont typeface="Arial" pitchFamily="34" charset="0"/>
              <a:buChar char="•"/>
            </a:pP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752600" y="6096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FIGO 2018 </a:t>
            </a:r>
            <a:r>
              <a:rPr lang="fa-IR" sz="3200" b="1" i="1" dirty="0" smtClean="0">
                <a:solidFill>
                  <a:srgbClr val="FF0000"/>
                </a:solidFill>
              </a:rPr>
              <a:t>کانسر سرویکس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Staging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8534400" cy="1676400"/>
          </a:xfrm>
        </p:spPr>
        <p:txBody>
          <a:bodyPr>
            <a:normAutofit/>
          </a:bodyPr>
          <a:lstStyle/>
          <a:p>
            <a:pPr rtl="1"/>
            <a:r>
              <a:rPr lang="en-US" sz="4000" i="1" dirty="0" smtClean="0">
                <a:solidFill>
                  <a:srgbClr val="FF0000"/>
                </a:solidFill>
              </a:rPr>
              <a:t>Staging</a:t>
            </a:r>
            <a:r>
              <a:rPr lang="fa-IR" sz="4000" i="1" dirty="0" smtClean="0">
                <a:solidFill>
                  <a:srgbClr val="FF0000"/>
                </a:solidFill>
              </a:rPr>
              <a:t> کانسر سرویکس</a:t>
            </a:r>
            <a:r>
              <a:rPr lang="en-US" sz="4000" i="1" dirty="0" smtClean="0">
                <a:solidFill>
                  <a:srgbClr val="FF0000"/>
                </a:solidFill>
              </a:rPr>
              <a:t>FIGO 2018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400" b="1" i="1" dirty="0" smtClean="0"/>
              <a:t> در سیستم </a:t>
            </a:r>
            <a:r>
              <a:rPr lang="en-US" sz="2400" b="1" i="1" dirty="0" smtClean="0">
                <a:solidFill>
                  <a:srgbClr val="FF0000"/>
                </a:solidFill>
              </a:rPr>
              <a:t>Staging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2018</a:t>
            </a:r>
            <a:r>
              <a:rPr lang="fa-IR" sz="2400" b="1" i="1" dirty="0" smtClean="0">
                <a:solidFill>
                  <a:srgbClr val="FF0000"/>
                </a:solidFill>
              </a:rPr>
              <a:t> فقط عمق تهاجم در </a:t>
            </a:r>
            <a:r>
              <a:rPr lang="en-US" sz="2400" b="1" i="1" dirty="0" smtClean="0">
                <a:solidFill>
                  <a:srgbClr val="FF0000"/>
                </a:solidFill>
              </a:rPr>
              <a:t>stage1A </a:t>
            </a:r>
            <a:r>
              <a:rPr lang="fa-IR" sz="2400" b="1" i="1" dirty="0" smtClean="0">
                <a:solidFill>
                  <a:srgbClr val="FF0000"/>
                </a:solidFill>
              </a:rPr>
              <a:t> درنظر گرفته میشود</a:t>
            </a:r>
            <a:r>
              <a:rPr lang="fa-IR" sz="2400" b="1" i="1" dirty="0" smtClean="0"/>
              <a:t> </a:t>
            </a:r>
            <a:endParaRPr lang="en-US" sz="2400" b="1" i="1" dirty="0" smtClean="0"/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  1</a:t>
            </a:r>
            <a:r>
              <a:rPr lang="en-US" sz="2400" b="1" i="1" dirty="0" smtClean="0">
                <a:solidFill>
                  <a:srgbClr val="FF0000"/>
                </a:solidFill>
              </a:rPr>
              <a:t>    stage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</a:rPr>
              <a:t>stage 1A1← </a:t>
            </a:r>
            <a:r>
              <a:rPr lang="en-US" sz="2400" b="1" i="1" dirty="0" smtClean="0">
                <a:solidFill>
                  <a:srgbClr val="FF0000"/>
                </a:solidFill>
              </a:rPr>
              <a:t>1A  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/>
              <a:t>عمق تهاجم  &lt;     </a:t>
            </a:r>
            <a:r>
              <a:rPr lang="en-US" sz="2400" b="1" i="1" dirty="0" smtClean="0"/>
              <a:t>3mm</a:t>
            </a:r>
            <a:r>
              <a:rPr lang="fa-IR" sz="2400" b="1" i="1" dirty="0" smtClean="0">
                <a:solidFill>
                  <a:srgbClr val="FF0000"/>
                </a:solidFill>
              </a:rPr>
              <a:t>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 ≥ 3mm  </a:t>
            </a:r>
            <a:r>
              <a:rPr lang="en-US" sz="2400" b="1" i="1" dirty="0" smtClean="0"/>
              <a:t>←</a:t>
            </a:r>
            <a:r>
              <a:rPr lang="en-US" sz="2400" b="1" i="1" dirty="0" smtClean="0">
                <a:solidFill>
                  <a:srgbClr val="FF0000"/>
                </a:solidFill>
              </a:rPr>
              <a:t>    stage  1A2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         </a:t>
            </a:r>
            <a:r>
              <a:rPr lang="fa-IR" sz="2400" b="1" i="1" dirty="0" smtClean="0"/>
              <a:t>عمق </a:t>
            </a:r>
            <a:r>
              <a:rPr lang="fa-IR" sz="2400" b="1" i="1" dirty="0" smtClean="0"/>
              <a:t>تهاجم&lt;</a:t>
            </a:r>
            <a:r>
              <a:rPr lang="en-US" sz="2400" b="1" i="1" dirty="0" smtClean="0"/>
              <a:t>5mm</a:t>
            </a:r>
            <a:endParaRPr lang="fa-IR" sz="2400" b="1" i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1B                    </a:t>
            </a:r>
            <a:r>
              <a:rPr lang="fa-IR" sz="2400" b="1" i="1" dirty="0" smtClean="0">
                <a:solidFill>
                  <a:srgbClr val="FF0000"/>
                </a:solidFill>
              </a:rPr>
              <a:t>←</a:t>
            </a:r>
            <a:r>
              <a:rPr lang="en-US" sz="2400" b="1" i="1" dirty="0" smtClean="0">
                <a:solidFill>
                  <a:srgbClr val="FF0000"/>
                </a:solidFill>
              </a:rPr>
              <a:t>  1B1 </a:t>
            </a:r>
            <a:r>
              <a:rPr lang="fa-IR" sz="2400" b="1" i="1" dirty="0" smtClean="0">
                <a:solidFill>
                  <a:srgbClr val="FF0000"/>
                </a:solidFill>
              </a:rPr>
              <a:t>   </a:t>
            </a:r>
            <a:r>
              <a:rPr lang="en-US" sz="2400" b="1" i="1" dirty="0" smtClean="0"/>
              <a:t>≥ 5mm</a:t>
            </a:r>
            <a:r>
              <a:rPr lang="fa-IR" sz="2400" b="1" i="1" dirty="0" smtClean="0"/>
              <a:t>عمق</a:t>
            </a:r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/>
              <a:t>تهاجم و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بزرگترین قطر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&lt;</a:t>
            </a:r>
            <a:r>
              <a:rPr lang="en-US" sz="2400" b="1" i="1" dirty="0" smtClean="0"/>
              <a:t>2cm </a:t>
            </a:r>
            <a:endParaRPr lang="fa-IR" sz="2400" b="1" i="1" dirty="0" smtClean="0"/>
          </a:p>
          <a:p>
            <a:pPr algn="r" rtl="1">
              <a:buNone/>
            </a:pP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 1B2                </a:t>
            </a:r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>
                <a:solidFill>
                  <a:srgbClr val="FF0000"/>
                </a:solidFill>
              </a:rPr>
              <a:t>     </a:t>
            </a:r>
            <a:r>
              <a:rPr lang="en-US" sz="2400" b="1" i="1" dirty="0" smtClean="0"/>
              <a:t>2cm</a:t>
            </a:r>
            <a:r>
              <a:rPr lang="fa-IR" sz="2400" b="1" i="1" dirty="0" smtClean="0"/>
              <a:t> ≤    بزرگترین قطر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&lt;</a:t>
            </a:r>
            <a:r>
              <a:rPr lang="en-US" sz="2400" b="1" i="1" dirty="0" smtClean="0"/>
              <a:t>4cm     </a:t>
            </a:r>
            <a:endParaRPr lang="fa-IR" sz="2400" b="1" i="1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sz="2400" b="1" i="1" dirty="0" smtClean="0">
                <a:solidFill>
                  <a:srgbClr val="FF0000"/>
                </a:solidFill>
              </a:rPr>
              <a:t>  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1B3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</a:t>
            </a:r>
            <a:r>
              <a:rPr lang="fa-IR" sz="2400" b="1" i="1" dirty="0" smtClean="0">
                <a:solidFill>
                  <a:srgbClr val="FF0000"/>
                </a:solidFill>
              </a:rPr>
              <a:t>        </a:t>
            </a:r>
            <a:r>
              <a:rPr lang="en-US" sz="2400" b="1" i="1" dirty="0" smtClean="0"/>
              <a:t>4cm </a:t>
            </a:r>
            <a:r>
              <a:rPr lang="fa-IR" sz="2400" b="1" i="1" dirty="0" smtClean="0"/>
              <a:t>≤     بزرگترین قطر</a:t>
            </a:r>
            <a:r>
              <a:rPr lang="en-US" sz="2400" b="1" i="1" dirty="0" smtClean="0"/>
              <a:t> </a:t>
            </a:r>
            <a:endParaRPr lang="fa-IR" sz="2400" b="1" i="1" dirty="0" smtClean="0"/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Stage2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2A 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   </a:t>
            </a:r>
            <a:r>
              <a:rPr lang="fa-IR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2A1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/>
              <a:t>بزرگترین قطر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&lt;</a:t>
            </a:r>
            <a:r>
              <a:rPr lang="en-US" sz="2400" b="1" i="1" dirty="0" smtClean="0"/>
              <a:t> 4cm   </a:t>
            </a:r>
          </a:p>
          <a:p>
            <a:pPr algn="r" rtl="1">
              <a:buNone/>
            </a:pPr>
            <a:r>
              <a:rPr lang="en-US" sz="2400" b="1" i="1" dirty="0" smtClean="0"/>
              <a:t>  </a:t>
            </a:r>
            <a:r>
              <a:rPr lang="en-US" sz="2400" b="1" i="1" dirty="0" smtClean="0"/>
              <a:t>                          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  </a:t>
            </a:r>
            <a:r>
              <a:rPr lang="en-US" sz="2400" b="1" i="1" dirty="0" smtClean="0">
                <a:solidFill>
                  <a:srgbClr val="FF0000"/>
                </a:solidFill>
              </a:rPr>
              <a:t>2A2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     </a:t>
            </a:r>
            <a:r>
              <a:rPr lang="fa-IR" sz="2400" b="1" i="1" dirty="0" smtClean="0"/>
              <a:t>بزرگترین قطر ≥</a:t>
            </a:r>
            <a:r>
              <a:rPr lang="en-US" sz="2400" b="1" i="1" dirty="0" smtClean="0"/>
              <a:t>4cm</a:t>
            </a:r>
            <a:r>
              <a:rPr lang="fa-IR" sz="2400" b="1" i="1" dirty="0" smtClean="0"/>
              <a:t> </a:t>
            </a:r>
          </a:p>
          <a:p>
            <a:pPr algn="r" rtl="1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  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2B                     </a:t>
            </a:r>
            <a:r>
              <a:rPr lang="fa-IR" sz="2400" b="1" i="1" dirty="0" smtClean="0"/>
              <a:t>درگیری پارامتر بدون درگیری دیواره لگن</a:t>
            </a:r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Stage 3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  3A   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fa-IR" sz="2400" b="1" i="1" dirty="0" smtClean="0"/>
              <a:t>درگیری  1/3     تحتانی </a:t>
            </a:r>
            <a:r>
              <a:rPr lang="fa-IR" sz="2400" b="1" i="1" dirty="0" smtClean="0"/>
              <a:t>واژن</a:t>
            </a:r>
            <a:endParaRPr lang="en-US" sz="2400" b="1" i="1" dirty="0" smtClean="0"/>
          </a:p>
          <a:p>
            <a:pPr algn="r" rtl="1">
              <a:buNone/>
            </a:pPr>
            <a:r>
              <a:rPr lang="en-US" sz="2400" b="1" i="1" dirty="0" smtClean="0"/>
              <a:t>                 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3B</a:t>
            </a:r>
            <a:r>
              <a:rPr lang="fa-IR" sz="2400" b="1" i="1" dirty="0" smtClean="0">
                <a:solidFill>
                  <a:srgbClr val="FF0000"/>
                </a:solidFill>
              </a:rPr>
              <a:t>               </a:t>
            </a:r>
            <a:r>
              <a:rPr lang="fa-IR" sz="2400" b="1" i="1" dirty="0" smtClean="0"/>
              <a:t>در گیری   دیواره لگن</a:t>
            </a:r>
            <a:endParaRPr lang="en-US" sz="2400" b="1" i="1" dirty="0" smtClean="0"/>
          </a:p>
          <a:p>
            <a:pPr algn="r" rtl="1">
              <a:buNone/>
            </a:pPr>
            <a:r>
              <a:rPr lang="en-US" sz="2400" b="1" i="1" dirty="0" smtClean="0"/>
              <a:t>                     </a:t>
            </a:r>
            <a:r>
              <a:rPr lang="fa-IR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3C</a:t>
            </a:r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/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:        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3C1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( لنفانود لگنی مثبت)     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3C2</a:t>
            </a:r>
            <a:r>
              <a:rPr lang="fa-IR" sz="2400" b="1" i="1" dirty="0" smtClean="0"/>
              <a:t>    ( پاراائورت مثبت)</a:t>
            </a:r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Stage 4 </a:t>
            </a:r>
            <a:r>
              <a:rPr lang="fa-IR" sz="2400" b="1" i="1" dirty="0" smtClean="0"/>
              <a:t>←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smtClean="0"/>
              <a:t>)        </a:t>
            </a:r>
            <a:r>
              <a:rPr lang="en-US" sz="2400" b="1" i="1" dirty="0" smtClean="0">
                <a:solidFill>
                  <a:srgbClr val="FF0000"/>
                </a:solidFill>
              </a:rPr>
              <a:t>4A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تهاجم به لگن)    </a:t>
            </a:r>
            <a:r>
              <a:rPr lang="en-US" sz="2400" b="1" i="1" dirty="0" smtClean="0"/>
              <a:t>     </a:t>
            </a:r>
            <a:r>
              <a:rPr lang="en-US" sz="2400" b="1" i="1" dirty="0" smtClean="0">
                <a:solidFill>
                  <a:srgbClr val="FF0000"/>
                </a:solidFill>
              </a:rPr>
              <a:t>4B </a:t>
            </a:r>
            <a:r>
              <a:rPr lang="en-US" sz="2400" b="1" i="1" dirty="0" smtClean="0"/>
              <a:t>       </a:t>
            </a:r>
            <a:r>
              <a:rPr lang="fa-IR" sz="2400" b="1" i="1" dirty="0" smtClean="0"/>
              <a:t>(تهاجم دور دست)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8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1" y="1295400"/>
            <a:ext cx="4748109" cy="4315638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04800" y="1752601"/>
            <a:ext cx="4343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What is the therapeutic modalities for treatment of cervical cancer?</a:t>
            </a:r>
            <a:endParaRPr lang="fa-IR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11891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>
                <a:solidFill>
                  <a:srgbClr val="FF0000"/>
                </a:solidFill>
              </a:rPr>
              <a:t>درمان  ضایعه اولیه + ارزیابی جایگاههای بالقوه انتشار بیماری ودرمان انها</a:t>
            </a:r>
            <a:endParaRPr lang="fa-IR" sz="3200" b="1" i="1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درمان اولیه با جراحی ←  برای </a:t>
            </a:r>
            <a:r>
              <a:rPr lang="en-US" sz="3200" b="1" i="1" dirty="0" smtClean="0"/>
              <a:t>stage</a:t>
            </a:r>
            <a:r>
              <a:rPr lang="fa-IR" sz="3200" b="1" i="1" dirty="0" smtClean="0"/>
              <a:t>        </a:t>
            </a:r>
            <a:r>
              <a:rPr lang="en-US" sz="3200" b="1" i="1" dirty="0" smtClean="0"/>
              <a:t>1</a:t>
            </a:r>
            <a:r>
              <a:rPr lang="fa-IR" sz="3200" b="1" i="1" dirty="0" smtClean="0"/>
              <a:t>تا</a:t>
            </a:r>
            <a:r>
              <a:rPr lang="en-US" sz="3200" b="1" i="1" dirty="0" smtClean="0"/>
              <a:t>11a </a:t>
            </a:r>
            <a:endParaRPr lang="fa-IR" sz="3200" b="1" i="1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 رادیوتراپی ←                برای تمام مراحل بیماری قابل انجام است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  کمورادیوتراپی</a:t>
            </a:r>
            <a:endParaRPr lang="en-US" sz="3200" b="1" i="1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کمورادیوتراپی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 بعد ازجراحی درصورت کشف انواع پر خطر بعداز جراحی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>
                <a:solidFill>
                  <a:srgbClr val="FF0000"/>
                </a:solidFill>
              </a:rPr>
              <a:t>  برای کاهش موربیدیتی</a:t>
            </a:r>
            <a:r>
              <a:rPr lang="en-US" sz="3200" b="1" i="1" dirty="0" smtClean="0">
                <a:solidFill>
                  <a:srgbClr val="FF0000"/>
                </a:solidFill>
              </a:rPr>
              <a:t>,</a:t>
            </a:r>
            <a:r>
              <a:rPr lang="fa-IR" sz="3200" b="1" i="1" dirty="0" smtClean="0">
                <a:solidFill>
                  <a:srgbClr val="FF0000"/>
                </a:solidFill>
              </a:rPr>
              <a:t> درمان </a:t>
            </a:r>
            <a:r>
              <a:rPr lang="en-US" sz="3200" b="1" i="1" dirty="0" smtClean="0">
                <a:solidFill>
                  <a:srgbClr val="FF0000"/>
                </a:solidFill>
              </a:rPr>
              <a:t>optimal</a:t>
            </a:r>
            <a:r>
              <a:rPr lang="fa-IR" sz="3200" b="1" i="1" dirty="0" smtClean="0">
                <a:solidFill>
                  <a:srgbClr val="FF0000"/>
                </a:solidFill>
              </a:rPr>
              <a:t> انجام جراحی یا رادیوتراپی به تنهایی است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53340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fa-IR" sz="5300" i="1" dirty="0" smtClean="0">
                <a:solidFill>
                  <a:srgbClr val="FF0000"/>
                </a:solidFill>
              </a:rPr>
              <a:t>روشهای درمان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5071872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>
                <a:solidFill>
                  <a:srgbClr val="FF0000"/>
                </a:solidFill>
              </a:rPr>
              <a:t>مزایای جراحی نسبت به رادیوتراپی حفظ فونکسیون تخمدان در زنان جوان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جراحی درزنانی که وضعیت فیزیکی مساعدی دارند انجام میشود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 ضایعات بزرگتر از </a:t>
            </a:r>
            <a:r>
              <a:rPr lang="en-US" sz="3200" b="1" i="1" dirty="0" smtClean="0"/>
              <a:t>cm</a:t>
            </a:r>
            <a:r>
              <a:rPr lang="fa-IR" sz="3200" b="1" i="1" dirty="0" smtClean="0"/>
              <a:t>4 بعلت نیاز به رادیوتراپی بعد از عمل </a:t>
            </a:r>
            <a:r>
              <a:rPr lang="en-US" sz="3200" b="1" i="1" dirty="0" smtClean="0"/>
              <a:t>,</a:t>
            </a:r>
            <a:r>
              <a:rPr lang="fa-IR" sz="3200" b="1" i="1" dirty="0" smtClean="0"/>
              <a:t>  تحت جراحی قرار نگیرند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  حفظ تخمدان باخطر اندک عود به خصوص در ادنوکارسینوما( متاستاز به تخمدان در 0/9%مراحل اولیه کانسر سرویکس)      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حفظ فونکسیون واژن  </a:t>
            </a:r>
            <a:endParaRPr lang="en-US" sz="32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562600" cy="1066800"/>
          </a:xfrm>
        </p:spPr>
        <p:txBody>
          <a:bodyPr>
            <a:noAutofit/>
          </a:bodyPr>
          <a:lstStyle/>
          <a:p>
            <a:r>
              <a:rPr lang="fa-IR" sz="4800" i="1" dirty="0" smtClean="0">
                <a:solidFill>
                  <a:srgbClr val="FF0000"/>
                </a:solidFill>
              </a:rPr>
              <a:t>روشهای درمان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>
            <a:noAutofit/>
          </a:bodyPr>
          <a:lstStyle/>
          <a:p>
            <a:pPr algn="r" rtl="1"/>
            <a:r>
              <a:rPr lang="fa-IR" sz="3600" b="1" i="1" dirty="0" smtClean="0">
                <a:solidFill>
                  <a:srgbClr val="FF0000"/>
                </a:solidFill>
              </a:rPr>
              <a:t>کون بیوپسی </a:t>
            </a:r>
            <a:r>
              <a:rPr lang="fa-IR" sz="3600" b="1" i="1" dirty="0" smtClean="0"/>
              <a:t>:هم نقش تشخیصی وهم نقش درمانی دارد</a:t>
            </a:r>
          </a:p>
          <a:p>
            <a:pPr algn="r" rtl="1"/>
            <a:r>
              <a:rPr lang="fa-IR" sz="3600" b="1" i="1" dirty="0" smtClean="0"/>
              <a:t>برای تایید تشخیص و درمان قطعی مرحله</a:t>
            </a:r>
            <a:r>
              <a:rPr lang="en-US" sz="3600" b="1" i="1" dirty="0" smtClean="0"/>
              <a:t>1A1</a:t>
            </a:r>
            <a:r>
              <a:rPr lang="fa-IR" sz="3600" b="1" i="1" dirty="0" smtClean="0"/>
              <a:t> (  درصورت تمایل به حقظ باروری)</a:t>
            </a:r>
          </a:p>
          <a:p>
            <a:pPr algn="r" rtl="1">
              <a:buNone/>
            </a:pPr>
            <a:r>
              <a:rPr lang="fa-IR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Radical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Trachelectomy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fa-IR" sz="3600" b="1" i="1" dirty="0" smtClean="0">
                <a:solidFill>
                  <a:srgbClr val="FF0000"/>
                </a:solidFill>
              </a:rPr>
              <a:t>: </a:t>
            </a:r>
            <a:r>
              <a:rPr lang="fa-IR" sz="3600" b="1" i="1" dirty="0" smtClean="0"/>
              <a:t>در</a:t>
            </a:r>
            <a:r>
              <a:rPr lang="en-US" sz="3600" b="1" i="1" dirty="0" smtClean="0"/>
              <a:t>stage 1A2  ,1B1</a:t>
            </a:r>
            <a:r>
              <a:rPr lang="fa-IR" sz="3600" b="1" i="1" dirty="0" smtClean="0"/>
              <a:t> با تمایل به حفظ رحم وحفظ باروری همراه با لنفا دنکتومی لگنی وبا جاگذاری سیرکلاژ در سرویکس</a:t>
            </a:r>
          </a:p>
          <a:p>
            <a:pPr algn="r" rtl="1">
              <a:buNone/>
            </a:pPr>
            <a:r>
              <a:rPr lang="fa-IR" sz="3600" b="1" i="1" dirty="0" smtClean="0"/>
              <a:t>کاندیدهای ایده ال :   تومور کوچکتر از </a:t>
            </a:r>
            <a:r>
              <a:rPr lang="en-US" sz="3600" b="1" i="1" dirty="0" smtClean="0"/>
              <a:t>2cm</a:t>
            </a:r>
            <a:r>
              <a:rPr lang="fa-IR" sz="3600" b="1" i="1" dirty="0" smtClean="0"/>
              <a:t> باغدد لنفاوی منفی</a:t>
            </a:r>
          </a:p>
          <a:p>
            <a:pPr algn="r" rtl="1"/>
            <a:endParaRPr lang="fa-IR" sz="36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روشهای درمان جراحی کانسر سرویکس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هیسترکتومی ساده 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extrafascil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r>
              <a:rPr lang="fa-IR" sz="2800" b="1" i="1" dirty="0" smtClean="0">
                <a:solidFill>
                  <a:srgbClr val="FF0000"/>
                </a:solidFill>
              </a:rPr>
              <a:t> )  تیپ 1:</a:t>
            </a:r>
          </a:p>
          <a:p>
            <a:pPr algn="r" rtl="1">
              <a:buNone/>
            </a:pPr>
            <a:r>
              <a:rPr lang="fa-IR" sz="2800" b="1" i="1" dirty="0" smtClean="0"/>
              <a:t>برای مرحله</a:t>
            </a:r>
            <a:r>
              <a:rPr lang="en-US" sz="2800" b="1" i="1" dirty="0" smtClean="0"/>
              <a:t> 1A1 </a:t>
            </a:r>
            <a:r>
              <a:rPr lang="fa-IR" sz="2800" b="1" i="1" dirty="0" smtClean="0"/>
              <a:t>  بدون </a:t>
            </a:r>
            <a:r>
              <a:rPr lang="en-US" sz="2800" b="1" i="1" dirty="0" smtClean="0"/>
              <a:t>LVSI</a:t>
            </a:r>
            <a:r>
              <a:rPr lang="fa-IR" sz="2800" b="1" i="1" dirty="0" smtClean="0"/>
              <a:t>  که تمایل به حفظ باروری ندارند بدون لنفادنکتومی</a:t>
            </a:r>
          </a:p>
          <a:p>
            <a:pPr algn="r" rtl="1">
              <a:buNone/>
            </a:pPr>
            <a:r>
              <a:rPr lang="fa-IR" sz="2800" b="1" i="1" dirty="0" smtClean="0"/>
              <a:t>برای مرحله</a:t>
            </a:r>
            <a:r>
              <a:rPr lang="en-US" sz="2800" b="1" i="1" dirty="0" smtClean="0"/>
              <a:t> 1A1 </a:t>
            </a:r>
            <a:r>
              <a:rPr lang="fa-IR" sz="2800" b="1" i="1" dirty="0" smtClean="0"/>
              <a:t>  با      </a:t>
            </a:r>
            <a:r>
              <a:rPr lang="en-US" sz="2800" b="1" i="1" dirty="0" smtClean="0"/>
              <a:t>LVSI</a:t>
            </a:r>
            <a:r>
              <a:rPr lang="fa-IR" sz="2800" b="1" i="1" dirty="0" smtClean="0"/>
              <a:t>  هیسترکتومی رادیکال مدیفیه ( تیپ </a:t>
            </a:r>
            <a:r>
              <a:rPr lang="en-US" sz="2800" b="1" i="1" dirty="0" smtClean="0"/>
              <a:t>11</a:t>
            </a:r>
            <a:r>
              <a:rPr lang="fa-IR" sz="2800" b="1" i="1" dirty="0" smtClean="0"/>
              <a:t> )  با بیوپسی غدد  </a:t>
            </a:r>
            <a:r>
              <a:rPr lang="en-US" sz="2800" b="1" i="1" dirty="0" smtClean="0"/>
              <a:t>sentinel</a:t>
            </a:r>
            <a:r>
              <a:rPr lang="fa-IR" sz="2800" b="1" i="1" dirty="0" smtClean="0"/>
              <a:t> لگنی یا لنفا دنکتومی لگنی  </a:t>
            </a:r>
          </a:p>
          <a:p>
            <a:pPr algn="r" rtl="1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Radical hysterectomy</a:t>
            </a:r>
            <a:r>
              <a:rPr lang="fa-IR" sz="2800" b="1" i="1" dirty="0" smtClean="0">
                <a:solidFill>
                  <a:srgbClr val="FF0000"/>
                </a:solidFill>
              </a:rPr>
              <a:t>  </a:t>
            </a:r>
            <a:r>
              <a:rPr lang="fa-IR" sz="2800" b="1" i="1" dirty="0" smtClean="0"/>
              <a:t>( تیپ  3 ) :  شامل لنف ادنکتومی لگنی با برداشتن قسمت اغظم لیگامان </a:t>
            </a:r>
            <a:r>
              <a:rPr lang="en-US" sz="2800" b="1" i="1" dirty="0" err="1" smtClean="0"/>
              <a:t>uterosacral</a:t>
            </a:r>
            <a:r>
              <a:rPr lang="fa-IR" sz="2800" b="1" i="1" dirty="0" smtClean="0"/>
              <a:t> </a:t>
            </a:r>
            <a:r>
              <a:rPr lang="en-US" sz="2800" b="1" i="1" dirty="0" smtClean="0"/>
              <a:t> ,</a:t>
            </a:r>
            <a:r>
              <a:rPr lang="fa-IR" sz="2800" b="1" i="1" dirty="0" smtClean="0"/>
              <a:t> </a:t>
            </a:r>
            <a:r>
              <a:rPr lang="en-US" sz="2800" b="1" i="1" dirty="0" smtClean="0"/>
              <a:t>   cardinal</a:t>
            </a:r>
            <a:r>
              <a:rPr lang="fa-IR" sz="2800" b="1" i="1" dirty="0" smtClean="0"/>
              <a:t> و</a:t>
            </a:r>
            <a:r>
              <a:rPr lang="en-US" sz="2800" b="1" i="1" dirty="0" smtClean="0"/>
              <a:t>  </a:t>
            </a:r>
            <a:r>
              <a:rPr lang="fa-IR" sz="2800" b="1" i="1" dirty="0" smtClean="0"/>
              <a:t>1/3 فوقانی واژن 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هیسترکتومی رادیکال مدیفیه (تیپ 2)  </a:t>
            </a:r>
            <a:r>
              <a:rPr lang="en-US" sz="2800" b="1" i="1" dirty="0" smtClean="0">
                <a:solidFill>
                  <a:srgbClr val="FF0000"/>
                </a:solidFill>
              </a:rPr>
              <a:t>Wertheim</a:t>
            </a:r>
            <a:r>
              <a:rPr lang="fa-IR" sz="2800" b="1" i="1" dirty="0" smtClean="0">
                <a:solidFill>
                  <a:srgbClr val="FF0000"/>
                </a:solidFill>
              </a:rPr>
              <a:t> : </a:t>
            </a:r>
            <a:r>
              <a:rPr lang="en-US" sz="2800" b="1" i="1" dirty="0" smtClean="0">
                <a:solidFill>
                  <a:srgbClr val="FF0000"/>
                </a:solidFill>
              </a:rPr>
              <a:t>   </a:t>
            </a:r>
            <a:r>
              <a:rPr lang="fa-IR" sz="2800" b="1" i="1" dirty="0" smtClean="0"/>
              <a:t>برداشتن نصف لیگامان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uterosacral</a:t>
            </a:r>
            <a:r>
              <a:rPr lang="en-US" sz="2800" b="1" i="1" dirty="0" smtClean="0"/>
              <a:t>  </a:t>
            </a:r>
            <a:endParaRPr lang="fa-IR" sz="2800" b="1" i="1" dirty="0" smtClean="0"/>
          </a:p>
          <a:p>
            <a:pPr algn="r" rtl="1">
              <a:buNone/>
            </a:pPr>
            <a:endParaRPr lang="fa-IR" sz="28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روشهای درمان جراحی کانسر سرویکس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718" t="17841" r="7500" b="16667"/>
          <a:stretch>
            <a:fillRect/>
          </a:stretch>
        </p:blipFill>
        <p:spPr bwMode="auto">
          <a:xfrm>
            <a:off x="304800" y="1600200"/>
            <a:ext cx="6019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66800" y="304799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i="1" dirty="0" smtClean="0">
                <a:solidFill>
                  <a:srgbClr val="FF0000"/>
                </a:solidFill>
              </a:rPr>
              <a:t>تفاوت هیسترکتومی رادیکال مدیفیه تیپ2 با هیسترکتومی رادیکال تیپ3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1-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fa-IR" sz="2800" b="1" i="1" dirty="0" smtClean="0"/>
              <a:t>قطع شریان رحمی در سطح حالب باحفظ شاخه حالبی ان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2-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fa-IR" sz="2800" b="1" i="1" dirty="0" smtClean="0"/>
              <a:t>قطع لیگامان کاردینال درمجاورت بخش میانی در نزدیک محل</a:t>
            </a:r>
            <a:r>
              <a:rPr lang="en-US" sz="2800" b="1" i="1" dirty="0" smtClean="0"/>
              <a:t>dissection</a:t>
            </a:r>
            <a:r>
              <a:rPr lang="fa-IR" sz="2800" b="1" i="1" dirty="0" smtClean="0"/>
              <a:t> </a:t>
            </a:r>
            <a:r>
              <a:rPr lang="en-US" sz="2800" b="1" i="1" dirty="0" err="1" smtClean="0"/>
              <a:t>ureteral</a:t>
            </a:r>
            <a:r>
              <a:rPr lang="fa-IR" sz="2800" b="1" i="1" dirty="0" smtClean="0"/>
              <a:t> 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3-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fa-IR" sz="2800" b="1" i="1" dirty="0" smtClean="0"/>
              <a:t>لیگامان</a:t>
            </a:r>
            <a:r>
              <a:rPr lang="en-US" sz="2800" b="1" i="1" dirty="0" err="1" smtClean="0"/>
              <a:t>vesicouterine</a:t>
            </a:r>
            <a:r>
              <a:rPr lang="fa-IR" sz="2800" b="1" i="1" dirty="0" smtClean="0"/>
              <a:t> قدامی قطع میشود ولی لیگامان 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vesicouterine</a:t>
            </a:r>
            <a:r>
              <a:rPr lang="fa-IR" sz="2800" b="1" i="1" dirty="0" smtClean="0"/>
              <a:t> خلفی حفظ میشود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4-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fa-IR" sz="2800" b="1" i="1" dirty="0" smtClean="0"/>
              <a:t>حاشیه کوچکتری از واژن برداشته میشود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752600"/>
            <a:ext cx="6696075" cy="4271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4000" b="1" i="1" dirty="0" smtClean="0"/>
              <a:t> دکتر  پروین مصطفی  قره باغی    </a:t>
            </a:r>
          </a:p>
          <a:p>
            <a:endParaRPr lang="fa-IR" sz="4000" dirty="0" smtClean="0"/>
          </a:p>
          <a:p>
            <a:pPr>
              <a:buNone/>
            </a:pPr>
            <a:r>
              <a:rPr lang="fa-IR" sz="4000" b="1" i="1" dirty="0" smtClean="0"/>
              <a:t>استاد گروه جراحی زنان و مامایی  </a:t>
            </a:r>
          </a:p>
          <a:p>
            <a:pPr>
              <a:buNone/>
            </a:pPr>
            <a:r>
              <a:rPr lang="en-US" sz="4000" b="1" i="1" dirty="0" smtClean="0"/>
              <a:t>     </a:t>
            </a:r>
            <a:r>
              <a:rPr lang="fa-IR" sz="4000" b="1" i="1" dirty="0" smtClean="0"/>
              <a:t>دانشگاه علوم پزشکی </a:t>
            </a:r>
            <a:r>
              <a:rPr lang="fa-IR" sz="4000" b="1" i="1" dirty="0" smtClean="0"/>
              <a:t>تبریز </a:t>
            </a:r>
            <a:r>
              <a:rPr lang="en-US" sz="4000" b="1" i="1" dirty="0" smtClean="0"/>
              <a:t> </a:t>
            </a:r>
            <a:r>
              <a:rPr lang="fa-IR" sz="4000" b="1" i="1" dirty="0" smtClean="0"/>
              <a:t>   </a:t>
            </a:r>
            <a:r>
              <a:rPr lang="en-US" sz="4000" b="1" i="1" dirty="0" smtClean="0"/>
              <a:t> </a:t>
            </a:r>
            <a:endParaRPr lang="en-US" sz="4000" dirty="0" smtClean="0"/>
          </a:p>
          <a:p>
            <a:pPr algn="r" rtl="1">
              <a:buNone/>
            </a:pPr>
            <a:r>
              <a:rPr lang="en-US" sz="4000" dirty="0" smtClean="0"/>
              <a:t>        </a:t>
            </a:r>
            <a:r>
              <a:rPr lang="fa-IR" sz="4000" dirty="0" smtClean="0"/>
              <a:t>       </a:t>
            </a:r>
            <a:r>
              <a:rPr lang="fa-IR" sz="4000" b="1" i="1" dirty="0" smtClean="0"/>
              <a:t>بهمن </a:t>
            </a:r>
            <a:r>
              <a:rPr lang="fa-IR" sz="4000" b="1" i="1" dirty="0" smtClean="0"/>
              <a:t>1399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5867400" cy="990600"/>
          </a:xfrm>
        </p:spPr>
        <p:txBody>
          <a:bodyPr>
            <a:noAutofit/>
          </a:bodyPr>
          <a:lstStyle/>
          <a:p>
            <a:pPr algn="r" rtl="1"/>
            <a:r>
              <a:rPr lang="fa-IR" sz="4800" i="1" dirty="0" smtClean="0">
                <a:solidFill>
                  <a:srgbClr val="FF0000"/>
                </a:solidFill>
              </a:rPr>
              <a:t>تازه های کانسر سرویکس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عوارض حاد: </a:t>
            </a:r>
          </a:p>
          <a:p>
            <a:pPr algn="r" rtl="1">
              <a:buNone/>
            </a:pPr>
            <a:r>
              <a:rPr lang="fa-IR" sz="2400" b="1" i="1" dirty="0" smtClean="0"/>
              <a:t>      1    - خونریزی                                      (0/8 لیتر)</a:t>
            </a:r>
          </a:p>
          <a:p>
            <a:pPr algn="r" rtl="1">
              <a:buNone/>
            </a:pPr>
            <a:r>
              <a:rPr lang="fa-IR" sz="2400" b="1" i="1" dirty="0" smtClean="0"/>
              <a:t>      2    - فیستول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</a:t>
            </a:r>
            <a:r>
              <a:rPr lang="en-US" sz="2400" b="1" i="1" dirty="0" err="1" smtClean="0"/>
              <a:t>ureterovaginal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               (1%تا2%)</a:t>
            </a:r>
          </a:p>
          <a:p>
            <a:pPr algn="r" rtl="1">
              <a:buNone/>
            </a:pPr>
            <a:r>
              <a:rPr lang="fa-IR" sz="2400" b="1" i="1" dirty="0" smtClean="0"/>
              <a:t>      3   - فیستول</a:t>
            </a:r>
            <a:r>
              <a:rPr lang="en-US" sz="2400" b="1" i="1" dirty="0" err="1" smtClean="0"/>
              <a:t>vesicovaginal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                    (1%)</a:t>
            </a:r>
          </a:p>
          <a:p>
            <a:pPr algn="r" rtl="1">
              <a:buNone/>
            </a:pPr>
            <a:r>
              <a:rPr lang="fa-IR" sz="2400" b="1" i="1" dirty="0" smtClean="0"/>
              <a:t>      4   -  امبولی ریه                                     (1% تا2%)</a:t>
            </a:r>
          </a:p>
          <a:p>
            <a:pPr algn="r" rtl="1">
              <a:buNone/>
            </a:pPr>
            <a:r>
              <a:rPr lang="fa-IR" sz="2400" b="1" i="1" dirty="0" smtClean="0"/>
              <a:t>      5   -  انسداد روده باریک                           (1%)</a:t>
            </a:r>
          </a:p>
          <a:p>
            <a:pPr algn="r" rtl="1">
              <a:buNone/>
            </a:pPr>
            <a:r>
              <a:rPr lang="fa-IR" sz="2400" b="1" i="1" dirty="0" smtClean="0"/>
              <a:t>      6-     موربیدیته مرتبط با تب                       (25%تا50%)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عوارض تحت حاد: </a:t>
            </a:r>
          </a:p>
          <a:p>
            <a:pPr algn="r" rtl="1">
              <a:buNone/>
            </a:pPr>
            <a:r>
              <a:rPr lang="fa-IR" sz="2400" b="1" i="1" dirty="0" smtClean="0">
                <a:solidFill>
                  <a:srgbClr val="0070C0"/>
                </a:solidFill>
              </a:rPr>
              <a:t>     </a:t>
            </a:r>
            <a:r>
              <a:rPr lang="fa-IR" sz="2400" b="1" i="1" dirty="0" smtClean="0"/>
              <a:t> 1- اختلال عملکرد مثانه</a:t>
            </a:r>
          </a:p>
          <a:p>
            <a:pPr algn="r" rtl="1">
              <a:buNone/>
            </a:pPr>
            <a:r>
              <a:rPr lang="fa-IR" sz="2400" b="1" i="1" dirty="0" smtClean="0"/>
              <a:t>      2-  تشکیل لنفوسیست                               (کمتراز 5%)</a:t>
            </a:r>
          </a:p>
          <a:p>
            <a:pPr algn="r" rtl="1">
              <a:buNone/>
            </a:pPr>
            <a:r>
              <a:rPr lang="fa-IR" sz="2800" b="1" i="1" dirty="0" smtClean="0">
                <a:solidFill>
                  <a:srgbClr val="FF0000"/>
                </a:solidFill>
              </a:rPr>
              <a:t>عوارض مزمن: </a:t>
            </a:r>
          </a:p>
          <a:p>
            <a:pPr algn="r" rtl="1">
              <a:buNone/>
            </a:pPr>
            <a:r>
              <a:rPr lang="fa-IR" sz="2400" b="1" i="1" dirty="0" smtClean="0">
                <a:solidFill>
                  <a:srgbClr val="0070C0"/>
                </a:solidFill>
              </a:rPr>
              <a:t>  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 -   1</a:t>
            </a:r>
            <a:r>
              <a:rPr lang="fa-IR" sz="2400" b="1" i="1" dirty="0" smtClean="0"/>
              <a:t> هیپوتونی مثانه</a:t>
            </a:r>
            <a:endParaRPr lang="en-US" sz="2400" b="1" i="1" dirty="0" smtClean="0"/>
          </a:p>
          <a:p>
            <a:pPr algn="r" rtl="1">
              <a:buNone/>
            </a:pPr>
            <a:r>
              <a:rPr lang="fa-IR" sz="2400" b="1" i="1" dirty="0" smtClean="0"/>
              <a:t>     </a:t>
            </a:r>
            <a:r>
              <a:rPr lang="en-US" sz="2400" b="1" i="1" dirty="0" smtClean="0"/>
              <a:t>      - 2</a:t>
            </a:r>
            <a:r>
              <a:rPr lang="fa-IR" sz="2400" b="1" i="1" dirty="0" smtClean="0"/>
              <a:t> اتونی مثانه</a:t>
            </a:r>
          </a:p>
          <a:p>
            <a:pPr algn="r" rtl="1">
              <a:buNone/>
            </a:pPr>
            <a:r>
              <a:rPr lang="fa-IR" sz="2400" b="1" i="1" dirty="0" smtClean="0"/>
              <a:t>      </a:t>
            </a:r>
            <a:r>
              <a:rPr lang="en-US" sz="2400" b="1" i="1" dirty="0" smtClean="0"/>
              <a:t>    -  3</a:t>
            </a:r>
            <a:r>
              <a:rPr lang="fa-IR" sz="2400" b="1" i="1" dirty="0" smtClean="0"/>
              <a:t> تنگیهای حالب      ( نادر)</a:t>
            </a:r>
            <a:endParaRPr lang="en-US" sz="24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228600"/>
            <a:ext cx="7010400" cy="1524000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عوارض هیسترکتومی رادیکال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Nerve –sparing </a:t>
            </a:r>
            <a:r>
              <a:rPr lang="fa-IR" sz="2400" b="1" i="1" dirty="0" smtClean="0">
                <a:solidFill>
                  <a:srgbClr val="FF0000"/>
                </a:solidFill>
              </a:rPr>
              <a:t> رایکال هیسترکتومی : </a:t>
            </a:r>
            <a:r>
              <a:rPr lang="fa-IR" sz="2400" b="1" i="1" dirty="0" smtClean="0"/>
              <a:t>با شناسایی اعصاب اتونومیک در پرومونتوار ساکروم وحفظ اعصاب هنگام عبور ازلیگامان کاردینال </a:t>
            </a:r>
          </a:p>
          <a:p>
            <a:pPr algn="r" rtl="1"/>
            <a:r>
              <a:rPr lang="fa-IR" sz="2400" b="1" i="1" dirty="0" smtClean="0"/>
              <a:t>مزایا: کاهش اختلال عملکرد مثانه وعملکرد جنسی وکاهش اختلال حرکتی کولورکتال </a:t>
            </a:r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Minimally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invasie</a:t>
            </a:r>
            <a:r>
              <a:rPr lang="fa-IR" sz="2400" b="1" i="1" dirty="0" smtClean="0">
                <a:solidFill>
                  <a:srgbClr val="FF0000"/>
                </a:solidFill>
              </a:rPr>
              <a:t> رادیکال هیسترکتومی: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/>
              <a:t>بالاپاراسکپی یا</a:t>
            </a:r>
            <a:r>
              <a:rPr lang="en-US" sz="2400" b="1" i="1" dirty="0" smtClean="0"/>
              <a:t>Robotic </a:t>
            </a:r>
            <a:r>
              <a:rPr lang="fa-IR" sz="2400" b="1" i="1" dirty="0" smtClean="0"/>
              <a:t> دربیماران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انتخابی</a:t>
            </a:r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>
                <a:solidFill>
                  <a:srgbClr val="FF0000"/>
                </a:solidFill>
              </a:rPr>
              <a:t>مزایا:</a:t>
            </a:r>
            <a:r>
              <a:rPr lang="fa-IR" sz="2400" b="1" i="1" dirty="0" smtClean="0"/>
              <a:t>کاهش خونریزی – نتایج </a:t>
            </a:r>
            <a:r>
              <a:rPr lang="en-US" sz="2400" b="1" i="1" dirty="0" smtClean="0"/>
              <a:t>cosmetic </a:t>
            </a:r>
            <a:r>
              <a:rPr lang="fa-IR" sz="2400" b="1" i="1" dirty="0" smtClean="0"/>
              <a:t> بهتر- کوتاه شدن طول مدت بستری-  ریکاوری سریعتر  ولی دیسفانکشن مثانه بیشتر است</a:t>
            </a:r>
          </a:p>
          <a:p>
            <a:pPr algn="r" rtl="1"/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fa-IR" sz="2400" b="1" i="1" dirty="0" smtClean="0">
                <a:solidFill>
                  <a:srgbClr val="FF0000"/>
                </a:solidFill>
              </a:rPr>
              <a:t>معایب:</a:t>
            </a:r>
            <a:r>
              <a:rPr lang="en-US" sz="2400" b="1" i="1" dirty="0" smtClean="0"/>
              <a:t>disease –free survival</a:t>
            </a:r>
            <a:r>
              <a:rPr lang="fa-IR" sz="2400" b="1" i="1" dirty="0" smtClean="0"/>
              <a:t>   و</a:t>
            </a:r>
            <a:r>
              <a:rPr lang="en-US" sz="2400" b="1" i="1" dirty="0" err="1" smtClean="0"/>
              <a:t>overal</a:t>
            </a:r>
            <a:r>
              <a:rPr lang="en-US" sz="2400" b="1" i="1" dirty="0" smtClean="0"/>
              <a:t> survival</a:t>
            </a:r>
            <a:r>
              <a:rPr lang="fa-IR" sz="2400" b="1" i="1" dirty="0" smtClean="0"/>
              <a:t>  کمتر از روش</a:t>
            </a:r>
            <a:r>
              <a:rPr lang="en-US" sz="2400" b="1" i="1" dirty="0" smtClean="0"/>
              <a:t> open</a:t>
            </a:r>
            <a:r>
              <a:rPr lang="fa-IR" sz="2400" b="1" i="1" dirty="0" smtClean="0"/>
              <a:t> است وعلت پخش سلولهای بدخیم دراثر</a:t>
            </a:r>
            <a:r>
              <a:rPr lang="en-US" sz="2400" b="1" i="1" dirty="0" smtClean="0"/>
              <a:t>manipulation</a:t>
            </a:r>
            <a:r>
              <a:rPr lang="fa-IR" sz="2400" b="1" i="1" dirty="0" smtClean="0"/>
              <a:t> رحم یا</a:t>
            </a:r>
            <a:r>
              <a:rPr lang="en-US" sz="2400" b="1" i="1" dirty="0" smtClean="0"/>
              <a:t>    </a:t>
            </a:r>
            <a:r>
              <a:rPr lang="fa-IR" sz="2400" b="1" i="1" dirty="0" smtClean="0"/>
              <a:t>دمیدن گاز</a:t>
            </a:r>
            <a:r>
              <a:rPr lang="en-US" sz="2400" b="1" i="1" dirty="0" smtClean="0"/>
              <a:t>CO2</a:t>
            </a:r>
            <a:r>
              <a:rPr lang="fa-IR" sz="2400" b="1" i="1" dirty="0" smtClean="0"/>
              <a:t> است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سایر روشهای درمان جراحی کانسر سرویکس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72000"/>
          </a:xfrm>
        </p:spPr>
        <p:txBody>
          <a:bodyPr/>
          <a:lstStyle/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عوامل خطر متوسط برای بیماری راجعه:</a:t>
            </a:r>
          </a:p>
          <a:p>
            <a:pPr algn="r" rtl="1"/>
            <a:r>
              <a:rPr lang="fa-IR" sz="2400" b="1" i="1" dirty="0" smtClean="0"/>
              <a:t>1- اندازه بزرگ تومور</a:t>
            </a:r>
          </a:p>
          <a:p>
            <a:pPr algn="r" rtl="1"/>
            <a:r>
              <a:rPr lang="fa-IR" sz="2400" b="1" i="1" dirty="0" smtClean="0"/>
              <a:t>2 - تهاجم به 1/3 میانی یا عمقی استرومای سرویکس</a:t>
            </a:r>
          </a:p>
          <a:p>
            <a:pPr algn="r" rtl="1"/>
            <a:r>
              <a:rPr lang="fa-IR" sz="2400" b="1" i="1" dirty="0" smtClean="0"/>
              <a:t>3-  تهاجم به فضای لنفی عروقی 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عوامل پرخطر برای بیماری راجعه:</a:t>
            </a:r>
          </a:p>
          <a:p>
            <a:pPr algn="r" rtl="1"/>
            <a:r>
              <a:rPr lang="fa-IR" sz="2400" b="1" i="1" dirty="0" smtClean="0"/>
              <a:t>1-</a:t>
            </a:r>
            <a:r>
              <a:rPr lang="en-US" sz="2400" b="1" i="1" dirty="0" smtClean="0"/>
              <a:t>Margin</a:t>
            </a:r>
            <a:r>
              <a:rPr lang="fa-IR" sz="2400" b="1" i="1" dirty="0" smtClean="0"/>
              <a:t>     مثبت یا </a:t>
            </a:r>
            <a:r>
              <a:rPr lang="en-US" sz="2400" b="1" i="1" dirty="0" smtClean="0"/>
              <a:t>close</a:t>
            </a:r>
            <a:r>
              <a:rPr lang="fa-IR" sz="2400" b="1" i="1" dirty="0" smtClean="0"/>
              <a:t> </a:t>
            </a:r>
          </a:p>
          <a:p>
            <a:pPr algn="r" rtl="1"/>
            <a:r>
              <a:rPr lang="fa-IR" sz="2400" b="1" i="1" dirty="0" smtClean="0"/>
              <a:t>2- مثبت بودن گرههای لنفاوی</a:t>
            </a:r>
          </a:p>
          <a:p>
            <a:pPr algn="r" rtl="1"/>
            <a:r>
              <a:rPr lang="fa-IR" sz="2400" b="1" i="1" dirty="0" smtClean="0"/>
              <a:t>3-  درگیری میکروسکپی پارامتر</a:t>
            </a:r>
          </a:p>
          <a:p>
            <a:pPr algn="r" rtl="1">
              <a:buNone/>
            </a:pPr>
            <a:r>
              <a:rPr lang="fa-IR" sz="2400" b="1" i="1" dirty="0" smtClean="0"/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میزان عود درطی 3</a:t>
            </a:r>
            <a:r>
              <a:rPr lang="en-US" sz="2400" b="1" i="1" dirty="0" smtClean="0">
                <a:solidFill>
                  <a:srgbClr val="FF0000"/>
                </a:solidFill>
              </a:rPr>
              <a:t>   </a:t>
            </a:r>
            <a:r>
              <a:rPr lang="fa-IR" sz="2400" b="1" i="1" dirty="0" smtClean="0">
                <a:solidFill>
                  <a:srgbClr val="FF0000"/>
                </a:solidFill>
              </a:rPr>
              <a:t> سال در بیماران درمان شده با هیسترکتومی رادیکال باعوامل خطر متوسط 30% وبا عوامل خطر بالا 40% است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1905000"/>
          </a:xfrm>
        </p:spPr>
        <p:txBody>
          <a:bodyPr>
            <a:noAutofit/>
          </a:bodyPr>
          <a:lstStyle/>
          <a:p>
            <a:r>
              <a:rPr lang="fa-IR" sz="3200" i="1" dirty="0" smtClean="0">
                <a:solidFill>
                  <a:srgbClr val="FF0000"/>
                </a:solidFill>
              </a:rPr>
              <a:t>اَداره بعد از عمل جراحی                           </a:t>
            </a:r>
            <a:br>
              <a:rPr lang="fa-IR" sz="3200" i="1" dirty="0" smtClean="0">
                <a:solidFill>
                  <a:srgbClr val="FF0000"/>
                </a:solidFill>
              </a:rPr>
            </a:br>
            <a:r>
              <a:rPr lang="fa-IR" sz="3200" i="1" dirty="0" smtClean="0">
                <a:solidFill>
                  <a:srgbClr val="FF0000"/>
                </a:solidFill>
              </a:rPr>
              <a:t>                       </a:t>
            </a:r>
            <a:br>
              <a:rPr lang="fa-IR" sz="3200" i="1" dirty="0" smtClean="0">
                <a:solidFill>
                  <a:srgbClr val="FF0000"/>
                </a:solidFill>
              </a:rPr>
            </a:br>
            <a:r>
              <a:rPr lang="en-US" sz="2400" i="1" dirty="0" smtClean="0">
                <a:solidFill>
                  <a:srgbClr val="FF0000"/>
                </a:solidFill>
              </a:rPr>
              <a:t> (stage </a:t>
            </a:r>
            <a:r>
              <a:rPr lang="en-US" sz="2800" i="1" dirty="0" smtClean="0">
                <a:solidFill>
                  <a:srgbClr val="FF0000"/>
                </a:solidFill>
              </a:rPr>
              <a:t>1A2 </a:t>
            </a:r>
            <a:r>
              <a:rPr lang="en-US" sz="2400" i="1" dirty="0" smtClean="0">
                <a:solidFill>
                  <a:srgbClr val="FF0000"/>
                </a:solidFill>
              </a:rPr>
              <a:t>,11A </a:t>
            </a:r>
            <a:r>
              <a:rPr lang="fa-IR" sz="2000" i="1" dirty="0" smtClean="0">
                <a:solidFill>
                  <a:srgbClr val="FF0000"/>
                </a:solidFill>
              </a:rPr>
              <a:t>متغیرهای پروگنوستیک برای مراحل اولیه کانسر سرویکس(  </a:t>
            </a:r>
            <a:r>
              <a:rPr lang="en-US" sz="2000" i="1" dirty="0" smtClean="0">
                <a:solidFill>
                  <a:srgbClr val="FF0000"/>
                </a:solidFill>
              </a:rPr>
              <a:t>  </a:t>
            </a:r>
            <a:r>
              <a:rPr lang="en-US" sz="3200" i="1" dirty="0" smtClean="0">
                <a:solidFill>
                  <a:srgbClr val="FF0000"/>
                </a:solidFill>
              </a:rPr>
              <a:t/>
            </a:r>
            <a:br>
              <a:rPr lang="en-US" sz="3200" i="1" dirty="0" smtClean="0">
                <a:solidFill>
                  <a:srgbClr val="FF0000"/>
                </a:solidFill>
              </a:rPr>
            </a:b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88091"/>
          </a:xfrm>
        </p:spPr>
        <p:txBody>
          <a:bodyPr>
            <a:noAutofit/>
          </a:bodyPr>
          <a:lstStyle/>
          <a:p>
            <a:pPr marL="514350" indent="-514350" algn="r" rtl="1"/>
            <a:r>
              <a:rPr lang="fa-IR" sz="2400" b="1" i="1" dirty="0" smtClean="0"/>
              <a:t>قابل انجام برای همه مراحل بیماری بامیزان </a:t>
            </a:r>
            <a:r>
              <a:rPr lang="en-US" sz="2400" b="1" i="1" dirty="0" smtClean="0"/>
              <a:t>cure</a:t>
            </a:r>
            <a:r>
              <a:rPr lang="fa-IR" sz="2400" b="1" i="1" dirty="0" smtClean="0"/>
              <a:t>  70-60-45-18%  برای مرحله 1 تا 4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400" b="1" i="1" dirty="0" smtClean="0"/>
              <a:t>ترکیبی از </a:t>
            </a:r>
            <a:r>
              <a:rPr lang="en-US" sz="2400" b="1" i="1" dirty="0" smtClean="0"/>
              <a:t>External beam</a:t>
            </a:r>
            <a:r>
              <a:rPr lang="fa-IR" sz="2400" b="1" i="1" dirty="0" smtClean="0"/>
              <a:t> برای درمان غددلنفاوی </a:t>
            </a:r>
            <a:r>
              <a:rPr lang="en-US" sz="2400" b="1" i="1" dirty="0" smtClean="0"/>
              <a:t>regional</a:t>
            </a:r>
            <a:r>
              <a:rPr lang="fa-IR" sz="2400" b="1" i="1" dirty="0" smtClean="0"/>
              <a:t> وکوچک کردن تومور+ </a:t>
            </a:r>
            <a:r>
              <a:rPr lang="en-US" sz="2400" b="1" i="1" dirty="0" err="1" smtClean="0"/>
              <a:t>brachytherapy</a:t>
            </a:r>
            <a:r>
              <a:rPr lang="fa-IR" sz="2400" b="1" i="1" dirty="0" smtClean="0"/>
              <a:t> با اپلیکاتورهای 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intracavitary</a:t>
            </a:r>
            <a:r>
              <a:rPr lang="fa-IR" sz="2400" b="1" i="1" dirty="0" smtClean="0"/>
              <a:t>ویا با</a:t>
            </a:r>
            <a:r>
              <a:rPr lang="en-US" sz="2400" b="1" i="1" dirty="0" smtClean="0"/>
              <a:t>  interstitial </a:t>
            </a:r>
            <a:r>
              <a:rPr lang="en-US" sz="2400" b="1" i="1" dirty="0" err="1" smtClean="0"/>
              <a:t>impilants</a:t>
            </a:r>
            <a:r>
              <a:rPr lang="fa-IR" sz="2400" b="1" i="1" dirty="0" smtClean="0"/>
              <a:t> برای تقویت دوز تابیده شده به مرکز تومور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400" b="1" i="1" dirty="0" smtClean="0"/>
              <a:t>براکی به تنهایی درمراحل اولیه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400" b="1" i="1" dirty="0" smtClean="0"/>
              <a:t>درضایعات بزرگ اول اکسترنال برای کوچک کردن تومور اولیه (</a:t>
            </a:r>
            <a:r>
              <a:rPr lang="en-US" sz="2400" b="1" i="1" dirty="0" smtClean="0"/>
              <a:t>1cm</a:t>
            </a:r>
            <a:r>
              <a:rPr lang="fa-IR" sz="2400" b="1" i="1" dirty="0" smtClean="0"/>
              <a:t> درهفته)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2400" b="1" i="1" dirty="0" smtClean="0"/>
              <a:t>مزایای روش </a:t>
            </a:r>
            <a:r>
              <a:rPr lang="en-US" sz="2400" b="1" i="1" dirty="0" smtClean="0"/>
              <a:t>image guided adaptive </a:t>
            </a:r>
            <a:r>
              <a:rPr lang="en-US" sz="2400" b="1" i="1" dirty="0" err="1" smtClean="0"/>
              <a:t>brachyterapy</a:t>
            </a:r>
            <a:r>
              <a:rPr lang="fa-IR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(IGAB </a:t>
            </a:r>
            <a:r>
              <a:rPr lang="fa-IR" sz="2400" b="1" i="1" dirty="0" smtClean="0"/>
              <a:t>سوریوال بهتر-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کنترل بهتر تومور-عوارض جانبی کمترو</a:t>
            </a:r>
            <a:r>
              <a:rPr lang="en-US" sz="2400" b="1" i="1" dirty="0" smtClean="0"/>
              <a:t>Improved </a:t>
            </a:r>
            <a:r>
              <a:rPr lang="en-US" sz="2400" b="1" i="1" dirty="0" err="1" smtClean="0"/>
              <a:t>safty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 است</a:t>
            </a:r>
            <a:endParaRPr lang="en-US" sz="2400" b="1" i="1" dirty="0" smtClean="0"/>
          </a:p>
          <a:p>
            <a:pPr marL="514350" indent="-514350" algn="r" rtl="1">
              <a:buFont typeface="+mj-lt"/>
              <a:buAutoNum type="arabicParenR"/>
            </a:pPr>
            <a:r>
              <a:rPr lang="fa-IR" sz="2400" b="1" i="1" dirty="0" smtClean="0"/>
              <a:t>براکی تراپی مدرن </a:t>
            </a:r>
            <a:r>
              <a:rPr lang="en-US" sz="2400" b="1" i="1" dirty="0" smtClean="0"/>
              <a:t> 3D</a:t>
            </a:r>
            <a:r>
              <a:rPr lang="fa-IR" sz="2400" b="1" i="1" dirty="0" smtClean="0"/>
              <a:t>  با ایزوتوپهای </a:t>
            </a:r>
            <a:r>
              <a:rPr lang="en-US" sz="2400" b="1" i="1" dirty="0" smtClean="0"/>
              <a:t>HDR</a:t>
            </a:r>
            <a:r>
              <a:rPr lang="fa-IR" sz="2400" b="1" i="1" dirty="0" smtClean="0"/>
              <a:t> مثل </a:t>
            </a:r>
            <a:r>
              <a:rPr lang="en-US" sz="2400" b="1" i="1" dirty="0" smtClean="0"/>
              <a:t>Iridium192</a:t>
            </a:r>
            <a:r>
              <a:rPr lang="fa-IR" sz="2400" b="1" i="1" dirty="0" smtClean="0"/>
              <a:t> باعث ساطع شدن اشعه با دوز</a:t>
            </a:r>
            <a:r>
              <a:rPr lang="en-US" sz="2400" b="1" i="1" dirty="0" smtClean="0"/>
              <a:t>12Gy</a:t>
            </a:r>
            <a:r>
              <a:rPr lang="fa-IR" sz="2400" b="1" i="1" dirty="0" smtClean="0"/>
              <a:t> درساعت  میشود</a:t>
            </a:r>
          </a:p>
          <a:p>
            <a:pPr marL="514350" indent="-514350" algn="r" rtl="1">
              <a:buFont typeface="+mj-lt"/>
              <a:buAutoNum type="arabicParenR"/>
            </a:pPr>
            <a:endParaRPr lang="fa-IR" sz="2400" b="1" i="1" dirty="0" smtClean="0"/>
          </a:p>
          <a:p>
            <a:pPr marL="514350" indent="-514350" algn="r" rtl="1">
              <a:buFont typeface="+mj-lt"/>
              <a:buAutoNum type="arabicParenR"/>
            </a:pPr>
            <a:endParaRPr lang="en-US" sz="24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-228600"/>
            <a:ext cx="5867400" cy="1524000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رادیوتراپی اولیه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یک روش</a:t>
            </a:r>
            <a:r>
              <a:rPr lang="en-US" sz="2800" b="1" i="1" dirty="0" smtClean="0"/>
              <a:t> External beam </a:t>
            </a:r>
            <a:r>
              <a:rPr lang="fa-IR" sz="2800" b="1" i="1" dirty="0" smtClean="0"/>
              <a:t> که اجازه رادیوتراپی موثرتر تومور هدف را میدهد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باعث حفاظت قابل توجه بافتهای نرمال نزدیک میشود</a:t>
            </a:r>
          </a:p>
          <a:p>
            <a:pPr algn="r" rtl="1"/>
            <a:r>
              <a:rPr lang="fa-IR" sz="2800" b="1" i="1" dirty="0" smtClean="0"/>
              <a:t>(</a:t>
            </a:r>
            <a:r>
              <a:rPr lang="en-US" sz="2800" b="1" i="1" dirty="0" smtClean="0"/>
              <a:t>  </a:t>
            </a:r>
            <a:r>
              <a:rPr lang="fa-IR" sz="2800" b="1" i="1" dirty="0" smtClean="0"/>
              <a:t>کاهش دوز به مثانه –رکتوم- روده باریک- مغزاستخوان )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دررادیوتراپی نودهای پاراائورت  باتوکسیسیتی کمتر </a:t>
            </a:r>
            <a:r>
              <a:rPr lang="en-US" sz="2800" b="1" i="1" dirty="0" smtClean="0"/>
              <a:t>GI</a:t>
            </a:r>
            <a:r>
              <a:rPr lang="fa-IR" sz="2800" b="1" i="1" dirty="0" smtClean="0"/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تکمیل کننده براکی تراپی </a:t>
            </a:r>
            <a:endParaRPr lang="en-US" sz="28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این روش تکمیل کننده براکی تراپی است ولی جای براکی تراپی را نمیگیرد</a:t>
            </a:r>
            <a:endParaRPr lang="en-US" sz="28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>
            <a:normAutofit fontScale="90000"/>
          </a:bodyPr>
          <a:lstStyle/>
          <a:p>
            <a:pPr rtl="1"/>
            <a:r>
              <a:rPr lang="en-US" sz="4400" i="1" dirty="0" smtClean="0">
                <a:solidFill>
                  <a:srgbClr val="FF0000"/>
                </a:solidFill>
              </a:rPr>
              <a:t> (IMRT)</a:t>
            </a:r>
            <a:r>
              <a:rPr lang="fa-IR" sz="4400" i="1" dirty="0" smtClean="0">
                <a:solidFill>
                  <a:srgbClr val="FF0000"/>
                </a:solidFill>
              </a:rPr>
              <a:t>رادیوتراپی</a:t>
            </a:r>
            <a:r>
              <a:rPr lang="en-US" sz="4400" i="1" dirty="0" smtClean="0">
                <a:solidFill>
                  <a:srgbClr val="FF0000"/>
                </a:solidFill>
              </a:rPr>
              <a:t> </a:t>
            </a:r>
            <a:r>
              <a:rPr lang="fa-IR" sz="4400" i="1" dirty="0" smtClean="0">
                <a:solidFill>
                  <a:srgbClr val="FF0000"/>
                </a:solidFill>
              </a:rPr>
              <a:t>  </a:t>
            </a:r>
            <a:r>
              <a:rPr lang="en-US" sz="4400" i="1" dirty="0" smtClean="0">
                <a:solidFill>
                  <a:srgbClr val="FF0000"/>
                </a:solidFill>
              </a:rPr>
              <a:t>intensity-Modulated</a:t>
            </a:r>
            <a:r>
              <a:rPr lang="fa-IR" sz="4400" i="1" dirty="0" smtClean="0">
                <a:solidFill>
                  <a:srgbClr val="FF0000"/>
                </a:solidFill>
              </a:rPr>
              <a:t> 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940491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در بیماران با عوامل خطر بالا ومتوسط برای افزایش میزان سوریوال بعد از عمل جراحی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</a:t>
            </a:r>
            <a:r>
              <a:rPr lang="fa-IR" sz="2800" b="1" i="1" dirty="0" smtClean="0">
                <a:solidFill>
                  <a:srgbClr val="FF0000"/>
                </a:solidFill>
              </a:rPr>
              <a:t>درصورت مثبت بودن مارژین جراحی ضروری است ولی با  وجود سایر علائم خطر مورد کنتراورسی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درصورت مثبت بودن غدد لنفاوی عود بیماری درلگن را کاهش میدهد ولی میزان بقای 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5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ساله را افزایش نمیدهد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>
                <a:solidFill>
                  <a:srgbClr val="FF0000"/>
                </a:solidFill>
              </a:rPr>
              <a:t> محل متاستاز به غدد لنفاوی با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fa-IR" sz="2800" b="1" i="1" dirty="0" smtClean="0">
                <a:solidFill>
                  <a:srgbClr val="FF0000"/>
                </a:solidFill>
              </a:rPr>
              <a:t>میزان عود بدنبال رادیوتراپی ارتباط دارد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در مطالعه </a:t>
            </a:r>
            <a:r>
              <a:rPr lang="en-US" sz="2800" b="1" i="1" dirty="0" smtClean="0"/>
              <a:t>GOG</a:t>
            </a:r>
            <a:r>
              <a:rPr lang="fa-IR" sz="2800" b="1" i="1" dirty="0" smtClean="0"/>
              <a:t> با رادیوتراپی کمکی درمبتلایان به کانسر سرویکس که حداقل دو فاکتور خطر بدنبال هیسترکتومی رادیکال داشتند </a:t>
            </a:r>
            <a:r>
              <a:rPr lang="en-US" sz="2800" b="1" i="1" dirty="0" smtClean="0"/>
              <a:t>,</a:t>
            </a:r>
            <a:r>
              <a:rPr lang="fa-IR" sz="2800" b="1" i="1" dirty="0" smtClean="0"/>
              <a:t> کاهش اماری قابل توجهی درمیزان عود بیماری وجود داشت (47%)   ولی میزان مورتالیتی تفاوت معنی داری نداشت وموربیدیتی همراه با درمان ترکیبی قابل قبول بود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rtl="1"/>
            <a:r>
              <a:rPr lang="fa-IR" sz="4400" i="1" dirty="0" smtClean="0">
                <a:solidFill>
                  <a:srgbClr val="FF0000"/>
                </a:solidFill>
              </a:rPr>
              <a:t>رادیوتراپی  </a:t>
            </a:r>
            <a:r>
              <a:rPr lang="en-US" sz="4400" i="1" dirty="0" smtClean="0">
                <a:solidFill>
                  <a:srgbClr val="FF0000"/>
                </a:solidFill>
              </a:rPr>
              <a:t>adjuvant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638800"/>
          </a:xfrm>
        </p:spPr>
        <p:txBody>
          <a:bodyPr>
            <a:noAutofit/>
          </a:bodyPr>
          <a:lstStyle/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پرفوراسیون رحم:</a:t>
            </a:r>
            <a:r>
              <a:rPr lang="fa-IR" sz="2400" b="1" i="1" dirty="0" smtClean="0"/>
              <a:t>(9%) درهنگام جاگذاری تاند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وم درسن بالا وسابقه کونیزاسیون←  ↓سوریوال (بیماری پیشرفته) خارج کردن تاندوم وتحت نظرازنظر خونریزی وپریتونیت </a:t>
            </a:r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تب</a:t>
            </a:r>
            <a:r>
              <a:rPr lang="fa-IR" sz="2400" b="1" i="1" dirty="0" smtClean="0"/>
              <a:t> :3-6 ساعت بعد از جاگذاری تاندوم و</a:t>
            </a:r>
            <a:r>
              <a:rPr lang="en-US" sz="2400" b="1" i="1" dirty="0" smtClean="0"/>
              <a:t>Ovoid</a:t>
            </a:r>
            <a:r>
              <a:rPr lang="fa-IR" sz="2400" b="1" i="1" dirty="0" smtClean="0"/>
              <a:t> بعلت عفونت تومور نکروتیک</a:t>
            </a:r>
          </a:p>
          <a:p>
            <a:pPr algn="r" rtl="1"/>
            <a:r>
              <a:rPr lang="fa-IR" sz="2400" b="1" i="1" dirty="0" smtClean="0"/>
              <a:t>تجویز انتی بیوتیک وسیع الطیف بعد از رد پرفوراسیون رحم با سونو </a:t>
            </a:r>
          </a:p>
          <a:p>
            <a:pPr algn="r" rtl="1"/>
            <a:r>
              <a:rPr lang="fa-IR" sz="2400" b="1" i="1" dirty="0" smtClean="0"/>
              <a:t> درصورت ادامه تب ویا علایم شوک سپتیک ←  خارج کردن وسیله + ادامه انتی بیوتیک+ به تاخیر انداختن استفاده از وسیله داخل حفره ای به مدت1 تا2 هفته</a:t>
            </a:r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موربیدیته حاد: </a:t>
            </a:r>
            <a:r>
              <a:rPr lang="fa-IR" sz="2400" b="1" i="1" dirty="0" smtClean="0"/>
              <a:t>ناشی از تابش اشعه به اپیتلیوم روده ومثانه بعد از تاباندن2000 تا 3000</a:t>
            </a:r>
            <a:r>
              <a:rPr lang="en-US" sz="2400" b="1" i="1" dirty="0" err="1" smtClean="0"/>
              <a:t>cGy</a:t>
            </a:r>
            <a:endParaRPr lang="fa-IR" sz="2400" b="1" i="1" dirty="0" smtClean="0"/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موربیدیته مزمن: </a:t>
            </a:r>
            <a:r>
              <a:rPr lang="fa-IR" sz="2400" b="1" i="1" dirty="0" smtClean="0"/>
              <a:t>واسکولیت وفیبروز خطرناکتر است وچند ماه تا چند سال بعد از خاتمه درمان</a:t>
            </a:r>
          </a:p>
          <a:p>
            <a:pPr algn="r" rtl="1"/>
            <a:r>
              <a:rPr lang="en-US" sz="2400" b="1" i="1" dirty="0" err="1" smtClean="0"/>
              <a:t>Proctopathy</a:t>
            </a:r>
            <a:r>
              <a:rPr lang="fa-IR" sz="2400" b="1" i="1" dirty="0" smtClean="0"/>
              <a:t> بهبودی با مرور زمان ودرصورت تداوم خونریزی سیگموئیدسکپی </a:t>
            </a:r>
          </a:p>
          <a:p>
            <a:pPr algn="r" rtl="1"/>
            <a:r>
              <a:rPr lang="fa-IR" sz="2400" b="1" i="1" dirty="0" smtClean="0"/>
              <a:t>فیستول رکتوواژینال :کمتر از2%</a:t>
            </a:r>
          </a:p>
          <a:p>
            <a:pPr algn="r" rtl="1"/>
            <a:r>
              <a:rPr lang="fa-IR" sz="2400" b="1" i="1" dirty="0" smtClean="0"/>
              <a:t>عوارض مربوط به روده کوچک:بیشتر درایلیوم ترمینال بعلت وضعیت </a:t>
            </a:r>
            <a:r>
              <a:rPr lang="en-US" sz="2400" b="1" i="1" dirty="0" smtClean="0"/>
              <a:t>fix</a:t>
            </a:r>
            <a:r>
              <a:rPr lang="fa-IR" sz="2400" b="1" i="1" dirty="0" smtClean="0"/>
              <a:t> در سکوم</a:t>
            </a:r>
          </a:p>
          <a:p>
            <a:pPr algn="r" rtl="1"/>
            <a:r>
              <a:rPr lang="fa-IR" sz="2400" b="1" i="1" dirty="0" smtClean="0"/>
              <a:t>عوارض دستگاه ادراری: 1-5%   وابسته به دوز تابیده شده به مثانه </a:t>
            </a:r>
          </a:p>
          <a:p>
            <a:pPr algn="r" rtl="1"/>
            <a:r>
              <a:rPr lang="fa-IR" sz="2400" b="1" i="1" dirty="0" smtClean="0"/>
              <a:t> فیستول وزیکوواژینال شایعترین عارضه است</a:t>
            </a:r>
          </a:p>
          <a:p>
            <a:pPr algn="r" rtl="1"/>
            <a:r>
              <a:rPr lang="fa-IR" sz="2400" b="1" i="1" dirty="0" smtClean="0"/>
              <a:t>تنگیهای حالب نشانه عود ونیاز به  </a:t>
            </a:r>
            <a:r>
              <a:rPr lang="en-US" sz="2400" b="1" i="1" dirty="0" smtClean="0"/>
              <a:t>FNA</a:t>
            </a:r>
            <a:r>
              <a:rPr lang="fa-IR" sz="2400" b="1" i="1" dirty="0" smtClean="0"/>
              <a:t> با گاید </a:t>
            </a:r>
            <a:r>
              <a:rPr lang="en-US" sz="2400" b="1" i="1" dirty="0" smtClean="0"/>
              <a:t>Ct  scan</a:t>
            </a:r>
            <a:r>
              <a:rPr lang="fa-IR" sz="2400" b="1" i="1" dirty="0" smtClean="0"/>
              <a:t> دارد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457200"/>
            <a:ext cx="5562600" cy="533400"/>
          </a:xfrm>
        </p:spPr>
        <p:txBody>
          <a:bodyPr>
            <a:normAutofit fontScale="90000"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عوارض رادیوتراپی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200400"/>
            <a:ext cx="8077200" cy="2362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en-US" sz="2800" b="1" i="1" dirty="0" smtClean="0"/>
          </a:p>
          <a:p>
            <a:pPr>
              <a:lnSpc>
                <a:spcPct val="90000"/>
              </a:lnSpc>
              <a:buNone/>
            </a:pPr>
            <a:endParaRPr lang="en-US" sz="2800" b="1" i="1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i="1" dirty="0" smtClean="0"/>
              <a:t>	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conization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surgical margins must e free of disease. 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828800"/>
          </a:xfrm>
        </p:spPr>
        <p:txBody>
          <a:bodyPr>
            <a:noAutofit/>
          </a:bodyPr>
          <a:lstStyle/>
          <a:p>
            <a:pPr algn="r" rtl="1"/>
            <a:r>
              <a:rPr lang="fa-IR" sz="3600" i="1" dirty="0" smtClean="0">
                <a:solidFill>
                  <a:srgbClr val="FF0000"/>
                </a:solidFill>
              </a:rPr>
              <a:t>خانم 30 ساله با نازایی اولیه با شکایت 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postcoital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 </a:t>
            </a:r>
            <a:r>
              <a:rPr lang="fa-I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مراجعه وتشخیص کانسر سرویکس 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Ia1 </a:t>
            </a:r>
            <a:r>
              <a:rPr lang="fa-I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داده شده است .بیمار خواهان حفظ باروری میباشد . درمان چیست؟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40491"/>
          </a:xfrm>
        </p:spPr>
        <p:txBody>
          <a:bodyPr/>
          <a:lstStyle/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node dissection with type I (extra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hysterectomy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II (modified radical )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hyst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اگر بعد از کونیزاسیون درگیری 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LVSI </a:t>
            </a:r>
            <a:r>
              <a:rPr lang="fa-IR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وجود داشته باشد درمان انتخابی چیست؟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b="1" i="1" dirty="0" smtClean="0"/>
              <a:t>تهاجم به غدد لنفاوی &lt;1%</a:t>
            </a:r>
            <a:endParaRPr lang="fa-IR" sz="3200" b="1" i="1" dirty="0" smtClean="0">
              <a:solidFill>
                <a:srgbClr val="FF0000"/>
              </a:solidFill>
            </a:endParaRPr>
          </a:p>
          <a:p>
            <a:pPr algn="r" rtl="1"/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fa-IR" sz="3200" b="1" i="1" dirty="0" smtClean="0"/>
              <a:t>عمق تهاجم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 کمتر از</a:t>
            </a:r>
            <a:r>
              <a:rPr lang="en-US" sz="3200" b="1" i="1" dirty="0" smtClean="0"/>
              <a:t> 3mm     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بدون تهاجم به</a:t>
            </a:r>
            <a:r>
              <a:rPr lang="en-US" sz="3200" b="1" i="1" dirty="0" smtClean="0">
                <a:solidFill>
                  <a:srgbClr val="FF0000"/>
                </a:solidFill>
              </a:rPr>
              <a:t>LVS </a:t>
            </a:r>
            <a:r>
              <a:rPr lang="fa-IR" sz="3200" b="1" i="1" dirty="0" smtClean="0">
                <a:solidFill>
                  <a:srgbClr val="FF0000"/>
                </a:solidFill>
              </a:rPr>
              <a:t> :</a:t>
            </a:r>
            <a:r>
              <a:rPr lang="fa-IR" sz="3200" b="1" i="1" dirty="0" smtClean="0"/>
              <a:t>هیسترکتومی اکسترا فاسیال ودر تمایل به حفظ باروری کون بیوپسی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تهاجم به </a:t>
            </a:r>
            <a:r>
              <a:rPr lang="en-US" sz="3200" b="1" i="1" dirty="0" smtClean="0">
                <a:solidFill>
                  <a:srgbClr val="FF0000"/>
                </a:solidFill>
              </a:rPr>
              <a:t>LVSI</a:t>
            </a:r>
            <a:r>
              <a:rPr lang="fa-IR" sz="3200" b="1" i="1" dirty="0" smtClean="0">
                <a:solidFill>
                  <a:srgbClr val="FF0000"/>
                </a:solidFill>
              </a:rPr>
              <a:t> : </a:t>
            </a:r>
            <a:r>
              <a:rPr lang="fa-IR" sz="3200" b="1" i="1" dirty="0" smtClean="0"/>
              <a:t>هیسترکتومی اکسترا فاسیال ( تیپ 1)   یا</a:t>
            </a:r>
            <a:r>
              <a:rPr lang="en-US" sz="3200" b="1" i="1" dirty="0" smtClean="0"/>
              <a:t>   </a:t>
            </a:r>
            <a:r>
              <a:rPr lang="fa-IR" sz="3200" b="1" i="1" dirty="0" smtClean="0"/>
              <a:t>رادیکال مدیفیه (تیپ 2)+ لنفادنکتومی لگنی  </a:t>
            </a:r>
          </a:p>
          <a:p>
            <a:pPr algn="r" rtl="1"/>
            <a:r>
              <a:rPr lang="fa-IR" sz="3200" b="1" i="1" dirty="0" smtClean="0"/>
              <a:t>افتراق ادنوکارسینومای </a:t>
            </a:r>
            <a:r>
              <a:rPr lang="en-US" sz="3200" b="1" i="1" dirty="0" err="1" smtClean="0"/>
              <a:t>microinvasive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 از مهاجم مشکل وبررسی توسط پاتولوژیست ماهر قبل از تصمیم به درمان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400" i="1" dirty="0" smtClean="0">
                <a:solidFill>
                  <a:srgbClr val="FF0000"/>
                </a:solidFill>
              </a:rPr>
              <a:t>درمان کانسر سرویکس</a:t>
            </a:r>
            <a:r>
              <a:rPr lang="en-US" sz="4400" i="1" dirty="0" smtClean="0">
                <a:solidFill>
                  <a:srgbClr val="FF0000"/>
                </a:solidFill>
              </a:rPr>
              <a:t> 1A1</a:t>
            </a:r>
            <a:r>
              <a:rPr lang="fa-IR" sz="4400" i="1" dirty="0" smtClean="0">
                <a:solidFill>
                  <a:srgbClr val="FF0000"/>
                </a:solidFill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</a:rPr>
              <a:t>stage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b="1" i="1" dirty="0" smtClean="0"/>
              <a:t>ریسک ابتلا در طول مدت زندگی 1:128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کانسرقابل پیشگیری</a:t>
            </a:r>
            <a:r>
              <a:rPr lang="fa-IR" sz="3200" b="1" i="1" dirty="0" smtClean="0"/>
              <a:t>:</a:t>
            </a:r>
          </a:p>
          <a:p>
            <a:pPr algn="r" rtl="1"/>
            <a:r>
              <a:rPr lang="fa-IR" sz="3200" b="1" i="1" dirty="0" smtClean="0"/>
              <a:t>1- مرحله </a:t>
            </a:r>
            <a:r>
              <a:rPr lang="en-US" sz="3200" b="1" i="1" dirty="0" err="1" smtClean="0"/>
              <a:t>preinvasive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 طولانی مد ت</a:t>
            </a:r>
          </a:p>
          <a:p>
            <a:pPr algn="r" rtl="1"/>
            <a:r>
              <a:rPr lang="fa-IR" sz="3200" b="1" i="1" dirty="0" smtClean="0"/>
              <a:t>2- برنامه اسکرینینگ سیتولوژی</a:t>
            </a:r>
          </a:p>
          <a:p>
            <a:pPr algn="r" rtl="1">
              <a:buNone/>
            </a:pPr>
            <a:r>
              <a:rPr lang="fa-IR" sz="3200" b="1" i="1" dirty="0" smtClean="0"/>
              <a:t>  3- موثر بودن درمان ضایعات </a:t>
            </a:r>
            <a:r>
              <a:rPr lang="en-US" sz="3200" b="1" i="1" dirty="0" err="1" smtClean="0"/>
              <a:t>preinvasive</a:t>
            </a:r>
            <a:endParaRPr lang="fa-IR" sz="3200" b="1" i="1" dirty="0" smtClean="0"/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بهبود سوروایوال بعلت تشخیص زودرس</a:t>
            </a:r>
          </a:p>
          <a:p>
            <a:pPr algn="r" rtl="1"/>
            <a:r>
              <a:rPr lang="fa-IR" sz="3200" b="1" i="1" dirty="0" smtClean="0"/>
              <a:t>سن متوسط ابتلا 47 سالگی با دو پیک سنی  35 -39 سالگی و  60-64 سالگی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89038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اپیدمیولوژی</a:t>
            </a:r>
            <a:endParaRPr lang="en-US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7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4300" b="1" i="1" dirty="0" smtClean="0">
                <a:solidFill>
                  <a:srgbClr val="FF0000"/>
                </a:solidFill>
              </a:rPr>
              <a:t>خانم 26 ساله نولی گراوید باتشخیص ادنوکارسینومای سرویکس با </a:t>
            </a:r>
            <a:r>
              <a:rPr lang="en-US" sz="4300" b="1" i="1" dirty="0" smtClean="0">
                <a:solidFill>
                  <a:srgbClr val="FF0000"/>
                </a:solidFill>
              </a:rPr>
              <a:t>stage 1a1  </a:t>
            </a:r>
            <a:r>
              <a:rPr lang="fa-IR" sz="4300" b="1" i="1" dirty="0" smtClean="0">
                <a:solidFill>
                  <a:srgbClr val="FF0000"/>
                </a:solidFill>
              </a:rPr>
              <a:t> مراجعه نموده است. درمان انتخابی چیست؟</a:t>
            </a:r>
            <a:endParaRPr lang="en-US" sz="4300" b="1" i="1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FF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b="1" i="1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treated in a fashion similar to patients with this stage and a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lesion </a:t>
            </a:r>
          </a:p>
          <a:p>
            <a:pPr algn="l" rtl="0">
              <a:lnSpc>
                <a:spcPct val="90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patient should have expert pathologic assessment before considering treatment with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extrafacial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hysterectomy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43000"/>
          </a:xfrm>
        </p:spPr>
        <p:txBody>
          <a:bodyPr/>
          <a:lstStyle/>
          <a:p>
            <a:r>
              <a:rPr lang="en-US" i="1" dirty="0" smtClean="0"/>
              <a:t> </a:t>
            </a:r>
            <a:r>
              <a:rPr lang="en-US" sz="4400" i="1" dirty="0" smtClean="0">
                <a:solidFill>
                  <a:srgbClr val="FF0000"/>
                </a:solidFill>
              </a:rPr>
              <a:t>1A2 stage</a:t>
            </a:r>
            <a:r>
              <a:rPr lang="en-US" i="1" dirty="0" smtClean="0"/>
              <a:t> </a:t>
            </a:r>
            <a:r>
              <a:rPr lang="fa-IR" i="1" dirty="0" smtClean="0">
                <a:solidFill>
                  <a:srgbClr val="FF0000"/>
                </a:solidFill>
              </a:rPr>
              <a:t>درمان کانسر سرویکس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30725"/>
          </a:xfrm>
        </p:spPr>
        <p:txBody>
          <a:bodyPr>
            <a:noAutofit/>
          </a:bodyPr>
          <a:lstStyle/>
          <a:p>
            <a:pPr algn="r" rtl="1"/>
            <a:r>
              <a:rPr lang="fa-IR" sz="3600" b="1" i="1" dirty="0" smtClean="0"/>
              <a:t>گرفتاری غدد لنفاوی 3-8%  </a:t>
            </a:r>
          </a:p>
          <a:p>
            <a:pPr algn="r" rtl="1"/>
            <a:r>
              <a:rPr lang="fa-IR" sz="3600" b="1" i="1" dirty="0" smtClean="0"/>
              <a:t> هیسترکتومی رادیکال مدیفیه ( تیپ 2) </a:t>
            </a:r>
          </a:p>
          <a:p>
            <a:pPr algn="r" rtl="1"/>
            <a:r>
              <a:rPr lang="fa-IR" sz="3600" b="1" i="1" dirty="0" smtClean="0"/>
              <a:t>ودرتمایل به حفظ باروری </a:t>
            </a:r>
            <a:r>
              <a:rPr lang="en-US" sz="3600" b="1" i="1" dirty="0" err="1" smtClean="0"/>
              <a:t>trachelectomy</a:t>
            </a:r>
            <a:r>
              <a:rPr lang="fa-IR" sz="3600" b="1" i="1" dirty="0" smtClean="0"/>
              <a:t> رادیکال+</a:t>
            </a:r>
            <a:r>
              <a:rPr lang="en-US" sz="3600" b="1" i="1" dirty="0" smtClean="0"/>
              <a:t>  </a:t>
            </a:r>
            <a:r>
              <a:rPr lang="fa-IR" sz="3600" b="1" i="1" dirty="0" smtClean="0"/>
              <a:t> لنفادنکتومی لگنی یا</a:t>
            </a:r>
            <a:r>
              <a:rPr lang="en-US" sz="3600" b="1" i="1" dirty="0" smtClean="0"/>
              <a:t>sentinel  </a:t>
            </a:r>
            <a:endParaRPr lang="en-US" sz="36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313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b="1" i="1" dirty="0" smtClean="0"/>
              <a:t>رادیکال هیسترکتومی تیپ 3 ودرتمایل به حفظ باروری  اگر توده &lt;</a:t>
            </a:r>
            <a:r>
              <a:rPr lang="en-US" sz="3200" b="1" i="1" dirty="0" smtClean="0"/>
              <a:t>2cm</a:t>
            </a:r>
            <a:r>
              <a:rPr lang="fa-IR" sz="3200" b="1" i="1" dirty="0" smtClean="0"/>
              <a:t> باشد   رادیکال 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trachelectomy</a:t>
            </a:r>
            <a:r>
              <a:rPr lang="fa-IR" sz="3200" b="1" i="1" dirty="0" smtClean="0"/>
              <a:t>+</a:t>
            </a:r>
            <a:r>
              <a:rPr lang="en-US" sz="3200" b="1" i="1" dirty="0" smtClean="0"/>
              <a:t>  </a:t>
            </a:r>
            <a:r>
              <a:rPr lang="fa-IR" sz="3200" b="1" i="1" dirty="0" smtClean="0"/>
              <a:t> لنفادنکتومی لگنی ودرصورت مثبت بودن بررسی غد د لنفاوی پاراائورت </a:t>
            </a:r>
          </a:p>
          <a:p>
            <a:pPr algn="r" rtl="1"/>
            <a:r>
              <a:rPr lang="fa-IR" sz="3200" b="1" i="1" dirty="0" smtClean="0"/>
              <a:t>رادیوتراپی کمکی بعد از عمل در صورت تشخیص فاکتورهای     </a:t>
            </a:r>
            <a:r>
              <a:rPr lang="en-US" sz="3200" b="1" i="1" dirty="0" smtClean="0"/>
              <a:t>intermediate </a:t>
            </a:r>
            <a:r>
              <a:rPr lang="fa-IR" sz="3200" b="1" i="1" dirty="0" smtClean="0"/>
              <a:t>وکمورادیوتراپی در صورت تشخیص فاکتورهای </a:t>
            </a:r>
            <a:r>
              <a:rPr lang="fa-IR" sz="3200" b="1" i="1" dirty="0" smtClean="0"/>
              <a:t> </a:t>
            </a:r>
            <a:r>
              <a:rPr lang="en-US" sz="3200" b="1" i="1" dirty="0" smtClean="0"/>
              <a:t>high risk</a:t>
            </a:r>
            <a:r>
              <a:rPr lang="fa-IR" sz="3200" b="1" i="1" dirty="0" smtClean="0"/>
              <a:t>  </a:t>
            </a:r>
          </a:p>
          <a:p>
            <a:pPr algn="r" rtl="1"/>
            <a:r>
              <a:rPr lang="fa-IR" sz="3600" b="1" i="1" dirty="0" smtClean="0">
                <a:solidFill>
                  <a:srgbClr val="FF0000"/>
                </a:solidFill>
              </a:rPr>
              <a:t>درمان </a:t>
            </a:r>
            <a:r>
              <a:rPr lang="fa-IR" sz="3600" b="1" i="1" dirty="0" smtClean="0">
                <a:solidFill>
                  <a:srgbClr val="FF0000"/>
                </a:solidFill>
              </a:rPr>
              <a:t>الترناتیو :کمورادیوتراپی اولیه</a:t>
            </a:r>
            <a:br>
              <a:rPr lang="fa-IR" sz="3600" b="1" i="1" dirty="0" smtClean="0">
                <a:solidFill>
                  <a:srgbClr val="FF0000"/>
                </a:solidFill>
              </a:rPr>
            </a:b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Stage 1B1,1B2, ,2A1</a:t>
            </a:r>
            <a:r>
              <a:rPr lang="fa-IR" i="1" dirty="0" smtClean="0">
                <a:solidFill>
                  <a:srgbClr val="FF0000"/>
                </a:solidFill>
              </a:rPr>
              <a:t> درمان کانسر سرویکس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None/>
            </a:pPr>
            <a:r>
              <a:rPr lang="fa-IR" sz="4000" b="1" i="1" dirty="0" smtClean="0"/>
              <a:t>خانم 53 ساله با تشخیص کانسر سرویکس     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که اندازه ضائعه بزرگتر از 5 سانتیمتر است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درمان انتخابی چیست؟</a:t>
            </a:r>
            <a:endParaRPr lang="en-US" sz="4000" b="1" i="1" dirty="0"/>
          </a:p>
          <a:p>
            <a:pPr algn="l" rtl="0">
              <a:buFont typeface="Wingdings" pitchFamily="2" charset="2"/>
              <a:buNone/>
            </a:pPr>
            <a:endParaRPr lang="en-US" sz="2800" b="1" i="1" dirty="0">
              <a:solidFill>
                <a:srgbClr val="FF0000"/>
              </a:solidFill>
              <a:cs typeface="Traffic" pitchFamily="2" charset="-78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chemoradiation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i="1" dirty="0" smtClean="0">
                <a:solidFill>
                  <a:srgbClr val="FF0000"/>
                </a:solidFill>
              </a:rPr>
              <a:t>- </a:t>
            </a:r>
            <a:r>
              <a:rPr lang="fa-IR" sz="3600" b="1" i="1" dirty="0" smtClean="0"/>
              <a:t>کمورادیوتراپی اولیه   ارجح است</a:t>
            </a:r>
          </a:p>
          <a:p>
            <a:pPr algn="r" rtl="1"/>
            <a:r>
              <a:rPr lang="fa-IR" sz="3600" b="1" i="1" dirty="0" smtClean="0">
                <a:solidFill>
                  <a:srgbClr val="FF0000"/>
                </a:solidFill>
              </a:rPr>
              <a:t>-   </a:t>
            </a:r>
            <a:r>
              <a:rPr lang="fa-IR" sz="3600" b="1" i="1" dirty="0" smtClean="0"/>
              <a:t>هیسترکتومی رادیکال تیپ3 +  لنفادنکتومی لگنی وپاراائورت وبدنبال ان کمورادیوتراپی کمکی درصورت وجود فاکتورهای خطر بالا ومتوسط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9525000" cy="1036638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Bulky stage 1B3,2A2</a:t>
            </a:r>
            <a:r>
              <a:rPr lang="fa-IR" dirty="0" smtClean="0">
                <a:solidFill>
                  <a:srgbClr val="FF0000"/>
                </a:solidFill>
              </a:rPr>
              <a:t> درمان کانسر سرویکس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Autofit/>
          </a:bodyPr>
          <a:lstStyle/>
          <a:p>
            <a:pPr algn="r" rtl="1"/>
            <a:r>
              <a:rPr lang="en-US" sz="2800" b="1" i="1" dirty="0" smtClean="0">
                <a:solidFill>
                  <a:srgbClr val="FF0000"/>
                </a:solidFill>
              </a:rPr>
              <a:t> Stage 2B</a:t>
            </a:r>
            <a:r>
              <a:rPr lang="fa-IR" sz="2800" b="1" i="1" dirty="0" smtClean="0">
                <a:solidFill>
                  <a:srgbClr val="FF0000"/>
                </a:solidFill>
              </a:rPr>
              <a:t>تا   </a:t>
            </a:r>
            <a:r>
              <a:rPr lang="en-US" sz="2800" b="1" i="1" dirty="0" smtClean="0">
                <a:solidFill>
                  <a:srgbClr val="FF0000"/>
                </a:solidFill>
              </a:rPr>
              <a:t>3B</a:t>
            </a:r>
            <a:r>
              <a:rPr lang="fa-IR" sz="2800" b="1" i="1" dirty="0" smtClean="0">
                <a:solidFill>
                  <a:srgbClr val="FF0000"/>
                </a:solidFill>
              </a:rPr>
              <a:t>:  </a:t>
            </a:r>
            <a:r>
              <a:rPr lang="fa-IR" sz="2800" b="1" i="1" dirty="0" smtClean="0"/>
              <a:t>کمورادیوتراپی بر پایه </a:t>
            </a:r>
            <a:r>
              <a:rPr lang="en-US" sz="2800" b="1" i="1" dirty="0" err="1" smtClean="0"/>
              <a:t>Cisplatin</a:t>
            </a:r>
            <a:r>
              <a:rPr lang="en-US" sz="2800" b="1" i="1" dirty="0" smtClean="0"/>
              <a:t> 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Stage 3C1</a:t>
            </a:r>
            <a:r>
              <a:rPr lang="fa-IR" sz="2800" b="1" i="1" dirty="0" smtClean="0">
                <a:solidFill>
                  <a:srgbClr val="FF0000"/>
                </a:solidFill>
              </a:rPr>
              <a:t> :   </a:t>
            </a:r>
            <a:r>
              <a:rPr lang="fa-IR" sz="2800" b="1" i="1" dirty="0" smtClean="0"/>
              <a:t>متاستاز</a:t>
            </a:r>
            <a:r>
              <a:rPr lang="fa-IR" sz="2800" b="1" i="1" dirty="0" smtClean="0">
                <a:solidFill>
                  <a:srgbClr val="FF0000"/>
                </a:solidFill>
              </a:rPr>
              <a:t> </a:t>
            </a:r>
            <a:r>
              <a:rPr lang="fa-IR" sz="2800" b="1" i="1" dirty="0" smtClean="0"/>
              <a:t>به غددلنفاوی لگنی کمورادیوتراپی لگنی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</a:rPr>
              <a:t>Stage3C2</a:t>
            </a:r>
            <a:r>
              <a:rPr lang="fa-IR" sz="2800" b="1" i="1" dirty="0" smtClean="0">
                <a:solidFill>
                  <a:srgbClr val="FF0000"/>
                </a:solidFill>
              </a:rPr>
              <a:t>:    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en-US" sz="2800" b="1" i="1" dirty="0" smtClean="0"/>
              <a:t>Extended-</a:t>
            </a:r>
            <a:r>
              <a:rPr lang="en-US" sz="2800" b="1" i="1" dirty="0" err="1" smtClean="0"/>
              <a:t>fieid</a:t>
            </a:r>
            <a:r>
              <a:rPr lang="en-US" sz="2800" b="1" i="1" dirty="0" smtClean="0"/>
              <a:t> Radiation  </a:t>
            </a:r>
            <a:r>
              <a:rPr lang="fa-IR" sz="2800" b="1" i="1" dirty="0" smtClean="0"/>
              <a:t>با  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chemosensitization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و بعد از ان کموتراپی سیستمیک </a:t>
            </a:r>
          </a:p>
          <a:p>
            <a:pPr algn="r" rtl="1"/>
            <a:r>
              <a:rPr lang="en-US" sz="2800" b="1" i="1" dirty="0" smtClean="0">
                <a:solidFill>
                  <a:srgbClr val="FF0000"/>
                </a:solidFill>
              </a:rPr>
              <a:t>   Stage 4A</a:t>
            </a:r>
            <a:r>
              <a:rPr lang="fa-IR" sz="2800" b="1" i="1" dirty="0" smtClean="0">
                <a:solidFill>
                  <a:srgbClr val="FF0000"/>
                </a:solidFill>
              </a:rPr>
              <a:t>: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exenteration</a:t>
            </a:r>
            <a:r>
              <a:rPr lang="fa-IR" sz="2800" b="1" i="1" dirty="0" smtClean="0"/>
              <a:t>  اولیه مثانه وندرتا رکتوم </a:t>
            </a:r>
          </a:p>
          <a:p>
            <a:pPr algn="r" rtl="1"/>
            <a:r>
              <a:rPr lang="fa-IR" sz="2800" b="1" i="1" dirty="0" smtClean="0"/>
              <a:t>سوریوال درتهاجم به مثانه با رادیوتراپی 30% واحتمال فیستول ادراری 3/8%</a:t>
            </a:r>
            <a:endParaRPr lang="en-US" sz="2800" b="1" i="1" dirty="0" smtClean="0"/>
          </a:p>
          <a:p>
            <a:pPr algn="r" rtl="1"/>
            <a:r>
              <a:rPr lang="fa-IR" sz="2800" b="1" i="1" dirty="0" smtClean="0"/>
              <a:t> وجود تومور در مثانه مانع تاثیر رادیوتراپی  وبعدازاتمام رادیوتراپی برداشتن مثانه</a:t>
            </a:r>
          </a:p>
          <a:p>
            <a:pPr algn="r" rtl="1"/>
            <a:r>
              <a:rPr lang="en-US" sz="2800" b="1" i="1" dirty="0" smtClean="0">
                <a:solidFill>
                  <a:srgbClr val="FF0000"/>
                </a:solidFill>
              </a:rPr>
              <a:t>Stage 4B</a:t>
            </a:r>
            <a:r>
              <a:rPr lang="fa-IR" sz="2800" b="1" i="1" dirty="0" smtClean="0"/>
              <a:t>:کموتراپی ورادیوتراپی </a:t>
            </a:r>
            <a:r>
              <a:rPr lang="en-US" sz="2800" b="1" i="1" dirty="0" smtClean="0"/>
              <a:t>palliative</a:t>
            </a:r>
            <a:r>
              <a:rPr lang="fa-IR" sz="2800" b="1" i="1" dirty="0" smtClean="0"/>
              <a:t> با هد ف حداقل موربیدیتی</a:t>
            </a:r>
          </a:p>
          <a:p>
            <a:pPr algn="r" rtl="1"/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112838"/>
          </a:xfrm>
        </p:spPr>
        <p:txBody>
          <a:bodyPr>
            <a:normAutofit fontScale="90000"/>
          </a:bodyPr>
          <a:lstStyle/>
          <a:p>
            <a:pPr rtl="1"/>
            <a:r>
              <a:rPr lang="fa-IR" sz="4400" i="1" dirty="0" smtClean="0">
                <a:solidFill>
                  <a:srgbClr val="FF0000"/>
                </a:solidFill>
              </a:rPr>
              <a:t>درمان کانسر سرویکس بر اساس </a:t>
            </a:r>
            <a:r>
              <a:rPr lang="en-US" sz="4400" i="1" dirty="0" smtClean="0">
                <a:solidFill>
                  <a:srgbClr val="FF0000"/>
                </a:solidFill>
              </a:rPr>
              <a:t>stage </a:t>
            </a:r>
            <a:r>
              <a:rPr lang="fa-IR" sz="4400" i="1" dirty="0" smtClean="0">
                <a:solidFill>
                  <a:srgbClr val="FF0000"/>
                </a:solidFill>
              </a:rPr>
              <a:t> بیماری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940491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>
                <a:solidFill>
                  <a:srgbClr val="FF0000"/>
                </a:solidFill>
              </a:rPr>
              <a:t> </a:t>
            </a:r>
            <a:r>
              <a:rPr lang="fa-IR" sz="3200" b="1" i="1" dirty="0" smtClean="0"/>
              <a:t>میزان بروز 1.2 مورد درهر 10000 مورد است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b="1" i="1" dirty="0" smtClean="0"/>
              <a:t>     </a:t>
            </a:r>
            <a:r>
              <a:rPr lang="fa-IR" sz="3200" b="1" i="1" dirty="0" smtClean="0"/>
              <a:t>انجام پاپ اسمیر وبیوپسی ازضایعات مشکوک در اولین ویزیت پره ناتال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i="1" dirty="0" smtClean="0"/>
              <a:t>درصورت </a:t>
            </a:r>
            <a:r>
              <a:rPr lang="fa-IR" sz="3200" b="1" i="1" dirty="0" smtClean="0"/>
              <a:t>مثبت بودن پاپ اسمیر وعدم توانایی رد کانسر مهاجم با کولپوسکپی وبیوپسی سرویکس  </a:t>
            </a:r>
            <a:r>
              <a:rPr lang="fa-IR" sz="3200" b="1" i="1" dirty="0" smtClean="0"/>
              <a:t>←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انجام کون بیوپسی </a:t>
            </a:r>
            <a:r>
              <a:rPr lang="fa-IR" sz="3200" b="1" i="1" dirty="0" smtClean="0"/>
              <a:t>با </a:t>
            </a:r>
            <a:r>
              <a:rPr lang="fa-IR" sz="3200" b="1" i="1" dirty="0" smtClean="0"/>
              <a:t>خطر سقط 33% در سه ماهه اول وخطرعفونت وخونریزی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200" b="1" i="1" dirty="0" smtClean="0">
                <a:solidFill>
                  <a:srgbClr val="FF0000"/>
                </a:solidFill>
              </a:rPr>
              <a:t>       </a:t>
            </a:r>
            <a:r>
              <a:rPr lang="fa-IR" sz="3200" b="1" i="1" dirty="0" smtClean="0">
                <a:solidFill>
                  <a:srgbClr val="FF0000"/>
                </a:solidFill>
              </a:rPr>
              <a:t>عدم انجام کون بیوپسی قبل از سه ماهه دوم وانجام ان فقط درمواردشواهد کولپوسکپی  سرطان –اثبات کانسر میکروایوزیو دربیوپسی وشواهد سیتولوژی قوی سرطان مهاجم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914400"/>
          </a:xfrm>
        </p:spPr>
        <p:txBody>
          <a:bodyPr>
            <a:noAutofit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کانسر سرویکس در طی حاملگی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rgbClr val="FF0000"/>
                </a:solidFill>
              </a:rPr>
              <a:t>1A Stage     </a:t>
            </a:r>
            <a:r>
              <a:rPr lang="fa-IR" sz="3600" b="1" i="1" dirty="0" smtClean="0">
                <a:solidFill>
                  <a:srgbClr val="FF0000"/>
                </a:solidFill>
              </a:rPr>
              <a:t> </a:t>
            </a:r>
            <a:r>
              <a:rPr lang="fa-IR" sz="3600" b="1" i="1" dirty="0" smtClean="0"/>
              <a:t>:  تاخیر درمان  درتهاجم کمتراز </a:t>
            </a:r>
            <a:r>
              <a:rPr lang="en-US" sz="3600" b="1" i="1" dirty="0" smtClean="0"/>
              <a:t>3mm</a:t>
            </a:r>
            <a:r>
              <a:rPr lang="fa-IR" sz="3600" b="1" i="1" dirty="0" smtClean="0"/>
              <a:t> و</a:t>
            </a:r>
            <a:r>
              <a:rPr lang="en-US" sz="3600" b="1" i="1" dirty="0" smtClean="0"/>
              <a:t>LVSI</a:t>
            </a:r>
            <a:r>
              <a:rPr lang="fa-IR" sz="3600" b="1" i="1" dirty="0" smtClean="0"/>
              <a:t> منفی وانجام هیسترکتومی بعد زایمان در صورت عدم تمایل به حفظ باروری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b="1" i="1" dirty="0" smtClean="0"/>
              <a:t>      </a:t>
            </a:r>
            <a:r>
              <a:rPr lang="fa-IR" sz="3600" b="1" i="1" dirty="0" smtClean="0">
                <a:solidFill>
                  <a:srgbClr val="FF0000"/>
                </a:solidFill>
              </a:rPr>
              <a:t>درتهاجم  </a:t>
            </a:r>
            <a:r>
              <a:rPr lang="en-US" sz="3600" b="1" i="1" dirty="0" smtClean="0">
                <a:solidFill>
                  <a:srgbClr val="FF0000"/>
                </a:solidFill>
              </a:rPr>
              <a:t>3-5mm </a:t>
            </a:r>
            <a:r>
              <a:rPr lang="fa-IR" sz="3600" b="1" i="1" dirty="0" smtClean="0">
                <a:solidFill>
                  <a:srgbClr val="FF0000"/>
                </a:solidFill>
              </a:rPr>
              <a:t>  و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LvsI</a:t>
            </a:r>
            <a:r>
              <a:rPr lang="en-US" sz="3600" b="1" i="1" dirty="0" smtClean="0"/>
              <a:t> </a:t>
            </a:r>
            <a:r>
              <a:rPr lang="fa-IR" sz="3600" b="1" i="1" dirty="0" smtClean="0"/>
              <a:t> : انجام سزارین بعداز رسیدگی ریه جنین وبلافاصله  انجام هیسترکتومی رادیکال مدیفیه ولنفادنکتومی لگنی</a:t>
            </a:r>
          </a:p>
          <a:p>
            <a:pPr algn="r" rtl="1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 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400" i="1" dirty="0" smtClean="0">
                <a:solidFill>
                  <a:srgbClr val="FF0000"/>
                </a:solidFill>
              </a:rPr>
              <a:t>درمان کانسر سرویکس در طی حاملگی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635691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600" b="1" i="1" dirty="0" smtClean="0">
                <a:solidFill>
                  <a:srgbClr val="FF0000"/>
                </a:solidFill>
              </a:rPr>
              <a:t>تهاجم بیش از </a:t>
            </a:r>
            <a:r>
              <a:rPr lang="en-US" sz="3600" b="1" i="1" dirty="0" smtClean="0">
                <a:solidFill>
                  <a:srgbClr val="FF0000"/>
                </a:solidFill>
              </a:rPr>
              <a:t>5mm</a:t>
            </a:r>
            <a:r>
              <a:rPr lang="fa-IR" sz="3600" b="1" i="1" dirty="0" smtClean="0"/>
              <a:t>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b="1" i="1" dirty="0" smtClean="0"/>
              <a:t> مثل مبتلایان به نوع کاملا تهاجمی :اثبات رسیدگی ریه جنین با امینوسنتز وسزارین کلاسیک و وبلافاصله  انجام هیسترکتومی رادیکال ولنفادنکتومی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rgbClr val="FF0000"/>
                </a:solidFill>
              </a:rPr>
              <a:t>stage 2-4     </a:t>
            </a:r>
            <a:r>
              <a:rPr lang="fa-IR" sz="3600" b="1" i="1" dirty="0" smtClean="0"/>
              <a:t>: رادیوتراپی بعداز سزارین  ودر سه ماهه اول رادیوتراپی←  سقط با </a:t>
            </a:r>
            <a:r>
              <a:rPr lang="en-US" sz="3600" b="1" i="1" dirty="0" smtClean="0"/>
              <a:t>4000cGy</a:t>
            </a:r>
            <a:r>
              <a:rPr lang="fa-IR" sz="3600" b="1" i="1" dirty="0" smtClean="0"/>
              <a:t>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b="1" i="1" dirty="0" smtClean="0">
                <a:solidFill>
                  <a:srgbClr val="FF0000"/>
                </a:solidFill>
              </a:rPr>
              <a:t>مرحله بالینی مهمترین عامل پروگنوستیک در دوران حاملگی است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112838"/>
          </a:xfrm>
        </p:spPr>
        <p:txBody>
          <a:bodyPr/>
          <a:lstStyle/>
          <a:p>
            <a:r>
              <a:rPr lang="fa-IR" sz="4000" i="1" dirty="0" smtClean="0">
                <a:solidFill>
                  <a:srgbClr val="FF0000"/>
                </a:solidFill>
              </a:rPr>
              <a:t>درمان کانسر سرویکس در طی حاملگی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016691"/>
          </a:xfrm>
        </p:spPr>
        <p:txBody>
          <a:bodyPr>
            <a:noAutofit/>
          </a:bodyPr>
          <a:lstStyle/>
          <a:p>
            <a:pPr algn="r" rtl="1"/>
            <a:r>
              <a:rPr lang="fa-IR" sz="2400" b="1" i="1" dirty="0" smtClean="0"/>
              <a:t>بعد از رادیوتراپی:  مانیتورینگ </a:t>
            </a:r>
            <a:r>
              <a:rPr lang="en-US" sz="2400" b="1" i="1" dirty="0" smtClean="0"/>
              <a:t>close</a:t>
            </a:r>
            <a:r>
              <a:rPr lang="fa-IR" sz="2400" b="1" i="1" dirty="0" smtClean="0"/>
              <a:t> برای ارزیابی پاسخ به درمان ( پسرفت 3  ماه بعد )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معاینه لگنی ورکتوواژینال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ولمس لیگامانهای </a:t>
            </a:r>
            <a:r>
              <a:rPr lang="en-US" sz="2400" b="1" i="1" dirty="0" err="1" smtClean="0"/>
              <a:t>uterosacral</a:t>
            </a:r>
            <a:r>
              <a:rPr lang="fa-IR" sz="2400" b="1" i="1" dirty="0" smtClean="0"/>
              <a:t> و</a:t>
            </a:r>
            <a:r>
              <a:rPr lang="en-US" sz="2400" b="1" i="1" dirty="0" smtClean="0"/>
              <a:t>cardinal</a:t>
            </a:r>
            <a:r>
              <a:rPr lang="fa-IR" sz="2400" b="1" i="1" dirty="0" smtClean="0"/>
              <a:t> از نظر ندولاریتی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بررسی سیتولوژیک نواحی مشکوک با</a:t>
            </a:r>
            <a:r>
              <a:rPr lang="en-US" sz="2400" b="1" i="1" dirty="0" smtClean="0"/>
              <a:t> FNA </a:t>
            </a:r>
            <a:endParaRPr lang="fa-IR" sz="24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معاینه غدد لنفاوی اینگوینال وسوپراکلاویکولار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 بررسی سرویکس وواژن هر3 تا 6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ماه تا 2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سال وسپس هر 6 تا12 ماه تا 3 تا 5 سال بعدی وانجام </a:t>
            </a:r>
            <a:r>
              <a:rPr lang="en-US" sz="2400" b="1" i="1" dirty="0" smtClean="0"/>
              <a:t>ECC </a:t>
            </a:r>
            <a:r>
              <a:rPr lang="fa-IR" sz="2400" b="1" i="1" dirty="0" smtClean="0"/>
              <a:t> دربیماران با تومور مرکزی بزرگ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بیماران با عود 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   Isolate</a:t>
            </a:r>
            <a:r>
              <a:rPr lang="fa-IR" sz="2400" b="1" i="1" dirty="0" smtClean="0"/>
              <a:t>ممکنست از جراحی سود ببرند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>
                <a:solidFill>
                  <a:srgbClr val="FF0000"/>
                </a:solidFill>
              </a:rPr>
              <a:t>  بدنبال جراحی رادیکال 80% عودها در 2 سال اول وهر چه ضایعه اولیه بزرگتر متوسط زمان برای عود کوتاهتر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انجام </a:t>
            </a:r>
            <a:r>
              <a:rPr lang="en-US" sz="2400" b="1" i="1" dirty="0" smtClean="0"/>
              <a:t> PET scan ,  CT  , MRI ,IVP  </a:t>
            </a:r>
            <a:r>
              <a:rPr lang="fa-IR" sz="2400" b="1" i="1" dirty="0" smtClean="0"/>
              <a:t>روتین نیست ولی درصورت وجود علایم وتشخیص توده لگنی ضرورت دارد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انسداد حالب بعد رادیوتراپی درغیاب توده قابل لمس  ممکنست نشانه گرفتاری دیواره لگن باشد</a:t>
            </a:r>
            <a:endParaRPr lang="en-US" sz="2400" b="1" i="1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بررسی وپیگیری بعد از درمان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اپیدمیولوژی وعوامل خطر کانسر سرویکس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62400" y="1066800"/>
            <a:ext cx="5181600" cy="5410200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fa-IR" sz="3200" b="1" i="1" dirty="0" smtClean="0"/>
              <a:t>عفونت با </a:t>
            </a:r>
            <a:r>
              <a:rPr lang="en-US" sz="3200" b="1" i="1" dirty="0" smtClean="0"/>
              <a:t>HPV</a:t>
            </a:r>
            <a:r>
              <a:rPr lang="fa-IR" sz="3200" b="1" i="1" dirty="0" smtClean="0"/>
              <a:t> عامل اصلی در ایجاد کانسر سرویکس است </a:t>
            </a:r>
            <a:r>
              <a:rPr lang="en-US" sz="3200" b="1" i="1" dirty="0" smtClean="0"/>
              <a:t>(99/7%)</a:t>
            </a:r>
            <a:r>
              <a:rPr lang="fa-IR" sz="3200" b="1" i="1" dirty="0" smtClean="0"/>
              <a:t> </a:t>
            </a:r>
            <a:endParaRPr lang="en-US" sz="32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en-US" sz="3200" b="1" i="1" dirty="0" smtClean="0"/>
              <a:t> Herpes  </a:t>
            </a:r>
            <a:r>
              <a:rPr lang="fa-IR" sz="3200" b="1" i="1" dirty="0" smtClean="0"/>
              <a:t>  و کلامیدیا به صورت کوفاکتور باان عمل میکنند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3200" b="1" i="1" dirty="0" smtClean="0"/>
              <a:t>15  </a:t>
            </a:r>
            <a:r>
              <a:rPr lang="fa-IR" sz="3200" b="1" i="1" dirty="0" smtClean="0"/>
              <a:t>زیر گونه پرخطر </a:t>
            </a:r>
            <a:r>
              <a:rPr lang="en-US" sz="3200" b="1" i="1" dirty="0" smtClean="0"/>
              <a:t>HPV</a:t>
            </a:r>
            <a:r>
              <a:rPr lang="fa-IR" sz="3200" b="1" i="1" dirty="0" smtClean="0"/>
              <a:t> وجود </a:t>
            </a:r>
            <a:r>
              <a:rPr lang="fa-IR" sz="3200" b="1" i="1" dirty="0" smtClean="0"/>
              <a:t>دارد</a:t>
            </a:r>
            <a:r>
              <a:rPr lang="fa-IR" sz="2800" b="1" i="1" dirty="0" smtClean="0"/>
              <a:t>.(16-18-31-35-39-45-51-52-56-58-59-68</a:t>
            </a:r>
            <a:r>
              <a:rPr lang="fa-IR" sz="3200" b="1" i="1" dirty="0" smtClean="0"/>
              <a:t>)</a:t>
            </a:r>
            <a:endParaRPr lang="fa-IR" sz="32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fa-IR" sz="3200" b="1" i="1" dirty="0" smtClean="0">
                <a:solidFill>
                  <a:srgbClr val="FF0000"/>
                </a:solidFill>
              </a:rPr>
              <a:t>تیپ  16 و18    </a:t>
            </a:r>
            <a:r>
              <a:rPr lang="en-US" sz="3200" b="1" i="1" dirty="0" smtClean="0">
                <a:solidFill>
                  <a:srgbClr val="FF0000"/>
                </a:solidFill>
              </a:rPr>
              <a:t>HPV</a:t>
            </a:r>
            <a:r>
              <a:rPr lang="fa-IR" sz="3200" b="1" i="1" dirty="0" smtClean="0">
                <a:solidFill>
                  <a:srgbClr val="FF0000"/>
                </a:solidFill>
              </a:rPr>
              <a:t> عامل 70% کانسرهای سرویکس </a:t>
            </a:r>
            <a:endParaRPr lang="en-US" sz="3200" b="1" i="1" dirty="0"/>
          </a:p>
        </p:txBody>
      </p:sp>
      <p:pic>
        <p:nvPicPr>
          <p:cNvPr id="6" name="Content Placeholder 5" descr="16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19201"/>
            <a:ext cx="3657600" cy="2819400"/>
          </a:xfrm>
          <a:noFill/>
          <a:ln/>
        </p:spPr>
      </p:pic>
      <p:pic>
        <p:nvPicPr>
          <p:cNvPr id="7" name="Picture 4" descr="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267200"/>
            <a:ext cx="3581400" cy="2438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626291"/>
          </a:xfrm>
        </p:spPr>
        <p:txBody>
          <a:bodyPr>
            <a:noAutofit/>
          </a:bodyPr>
          <a:lstStyle/>
          <a:p>
            <a:pPr algn="r" rtl="1"/>
            <a:r>
              <a:rPr lang="fa-IR" sz="3600" b="1" i="1" dirty="0" smtClean="0">
                <a:solidFill>
                  <a:srgbClr val="FF0000"/>
                </a:solidFill>
              </a:rPr>
              <a:t>کانسر </a:t>
            </a:r>
            <a:r>
              <a:rPr lang="en-US" sz="3600" b="1" i="1" dirty="0" smtClean="0">
                <a:solidFill>
                  <a:srgbClr val="FF0000"/>
                </a:solidFill>
              </a:rPr>
              <a:t>stump </a:t>
            </a:r>
            <a:r>
              <a:rPr lang="fa-IR" sz="3600" b="1" i="1" dirty="0" smtClean="0">
                <a:solidFill>
                  <a:srgbClr val="FF0000"/>
                </a:solidFill>
              </a:rPr>
              <a:t> سرویکس</a:t>
            </a:r>
            <a:r>
              <a:rPr lang="fa-IR" sz="3600" b="1" i="1" dirty="0" smtClean="0"/>
              <a:t>: درمان مراحل اولیه جراحی </a:t>
            </a:r>
          </a:p>
          <a:p>
            <a:pPr algn="r" rtl="1"/>
            <a:r>
              <a:rPr lang="fa-IR" sz="3600" b="1" i="1" dirty="0" smtClean="0"/>
              <a:t>    در مراحل پیشرفته اگر طول سرویکس کمتر از </a:t>
            </a:r>
            <a:r>
              <a:rPr lang="en-US" sz="3600" b="1" i="1" dirty="0" smtClean="0"/>
              <a:t>2cm</a:t>
            </a:r>
            <a:r>
              <a:rPr lang="fa-IR" sz="3600" b="1" i="1" dirty="0" smtClean="0"/>
              <a:t> باشد  برای رادیوتراپیست مشکل درمانی ایجا د میکند</a:t>
            </a:r>
          </a:p>
          <a:p>
            <a:pPr algn="r" rtl="1">
              <a:buNone/>
            </a:pPr>
            <a:r>
              <a:rPr lang="en-US" sz="3600" b="1" i="1" dirty="0" err="1" smtClean="0">
                <a:solidFill>
                  <a:srgbClr val="FF0000"/>
                </a:solidFill>
              </a:rPr>
              <a:t>Hematometra</a:t>
            </a:r>
            <a:r>
              <a:rPr lang="fa-IR" sz="3600" b="1" i="1" dirty="0" smtClean="0">
                <a:solidFill>
                  <a:srgbClr val="FF0000"/>
                </a:solidFill>
              </a:rPr>
              <a:t> و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Pyometra</a:t>
            </a:r>
            <a:r>
              <a:rPr lang="fa-IR" sz="3600" b="1" i="1" dirty="0" smtClean="0">
                <a:solidFill>
                  <a:srgbClr val="FF0000"/>
                </a:solidFill>
              </a:rPr>
              <a:t> :</a:t>
            </a:r>
            <a:r>
              <a:rPr lang="fa-IR" sz="3600" b="1" i="1" dirty="0" smtClean="0"/>
              <a:t>تخلیه با دیلاتاسیون وتجویز انتی بیوتیک وسیع الطیف واسپیراسیون چرک هر 2-3 روز ودرمان  جراحی در مراحل اولیه</a:t>
            </a:r>
          </a:p>
          <a:p>
            <a:pPr algn="r" rtl="1"/>
            <a:r>
              <a:rPr lang="fa-IR" sz="3600" b="1" i="1" dirty="0" smtClean="0"/>
              <a:t>اغلب</a:t>
            </a:r>
            <a:r>
              <a:rPr lang="fa-IR" sz="3600" b="1" i="1" dirty="0" smtClean="0">
                <a:solidFill>
                  <a:srgbClr val="FF0000"/>
                </a:solidFill>
              </a:rPr>
              <a:t> </a:t>
            </a:r>
            <a:r>
              <a:rPr lang="fa-IR" sz="3600" b="1" i="1" dirty="0" smtClean="0"/>
              <a:t>پیومتری در مراحل پیشرفته اتفاق می افتد شروع رادیوتراپی بعد از بهبود پیومتری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6324600" cy="1066800"/>
          </a:xfrm>
        </p:spPr>
        <p:txBody>
          <a:bodyPr/>
          <a:lstStyle/>
          <a:p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788091"/>
          </a:xfrm>
        </p:spPr>
        <p:txBody>
          <a:bodyPr>
            <a:noAutofit/>
          </a:bodyPr>
          <a:lstStyle/>
          <a:p>
            <a:pPr algn="r" rtl="1"/>
            <a:r>
              <a:rPr lang="fa-IR" sz="3200" b="1" i="1" dirty="0" smtClean="0"/>
              <a:t>درضایعات بزرگ ونیاز به بیوپسی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وقرار دادن پک</a:t>
            </a:r>
            <a:r>
              <a:rPr lang="en-US" sz="3200" b="1" i="1" dirty="0" smtClean="0"/>
              <a:t> </a:t>
            </a:r>
            <a:r>
              <a:rPr lang="fa-IR" sz="3200" b="1" i="1" dirty="0" smtClean="0"/>
              <a:t> واژینال  اغشته به محلول </a:t>
            </a:r>
            <a:r>
              <a:rPr lang="en-US" sz="3200" b="1" i="1" dirty="0" err="1" smtClean="0"/>
              <a:t>Monsel</a:t>
            </a:r>
            <a:r>
              <a:rPr lang="fa-IR" sz="3200" b="1" i="1" dirty="0" smtClean="0"/>
              <a:t> وشروع رادیوتراپی بعد از بررسی دقیق با دوز روزانه </a:t>
            </a:r>
            <a:r>
              <a:rPr lang="en-US" sz="3200" b="1" i="1" dirty="0" smtClean="0"/>
              <a:t>180-200cGy</a:t>
            </a:r>
            <a:r>
              <a:rPr lang="fa-IR" sz="3200" b="1" i="1" dirty="0" smtClean="0"/>
              <a:t> برای8-10 روز + تجویز انتی بیوتیک وسیع الطیف  وخارج کردن پک درصورت بروز تب </a:t>
            </a:r>
          </a:p>
          <a:p>
            <a:pPr algn="r" rtl="1"/>
            <a:r>
              <a:rPr lang="fa-IR" sz="3200" b="1" i="1" dirty="0" smtClean="0"/>
              <a:t>امبولیزه کردن عروق با </a:t>
            </a:r>
            <a:r>
              <a:rPr lang="en-US" sz="3200" b="1" i="1" dirty="0" smtClean="0"/>
              <a:t>fluoroscopy</a:t>
            </a:r>
            <a:r>
              <a:rPr lang="fa-IR" sz="3200" b="1" i="1" dirty="0" smtClean="0"/>
              <a:t> درمواردشدید بدون نیاز به لاپاراتومی</a:t>
            </a:r>
          </a:p>
          <a:p>
            <a:pPr algn="r" rtl="1"/>
            <a:r>
              <a:rPr lang="en-US" sz="3200" b="1" i="1" dirty="0" smtClean="0"/>
              <a:t>Exploration</a:t>
            </a:r>
            <a:r>
              <a:rPr lang="fa-IR" sz="3200" b="1" i="1" dirty="0" smtClean="0"/>
              <a:t> جراحی وبستن عروق</a:t>
            </a:r>
          </a:p>
          <a:p>
            <a:pPr algn="r" rtl="1"/>
            <a:r>
              <a:rPr lang="fa-IR" sz="3200" b="1" i="1" dirty="0" smtClean="0"/>
              <a:t>بستن عروق ممکنست منجر به کاهش خونرسانی بافت تومورال شود واثربخشی رادیوتراپی را کاهش دهد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410200" cy="1189038"/>
          </a:xfrm>
        </p:spPr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خونریزی حاد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64291"/>
          </a:xfrm>
        </p:spPr>
        <p:txBody>
          <a:bodyPr>
            <a:noAutofit/>
          </a:bodyPr>
          <a:lstStyle/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درمان براساس وسعت بیماری:</a:t>
            </a:r>
            <a:r>
              <a:rPr lang="fa-IR" sz="2800" b="1" i="1" dirty="0" smtClean="0"/>
              <a:t>بیماری</a:t>
            </a:r>
            <a:r>
              <a:rPr lang="fa-IR" sz="2800" b="1" i="1" dirty="0" smtClean="0">
                <a:solidFill>
                  <a:srgbClr val="FF0000"/>
                </a:solidFill>
              </a:rPr>
              <a:t> </a:t>
            </a:r>
            <a:r>
              <a:rPr lang="fa-IR" sz="2800" b="1" i="1" dirty="0" smtClean="0"/>
              <a:t>میکرو اینوزیو نیاز به درمان بیشتر ندارد </a:t>
            </a:r>
          </a:p>
          <a:p>
            <a:pPr algn="r" rtl="1"/>
            <a:r>
              <a:rPr lang="fa-IR" sz="2800" b="1" i="1" dirty="0" smtClean="0"/>
              <a:t>عمل جراحی مجدد در بیماران جوان با ضایعه کوچک که تمایل به حفظ تخمدان دارند</a:t>
            </a:r>
            <a:endParaRPr lang="en-US" sz="2800" b="1" i="1" dirty="0" smtClean="0"/>
          </a:p>
          <a:p>
            <a:pPr algn="r" rtl="1"/>
            <a:r>
              <a:rPr lang="fa-IR" sz="2800" b="1" i="1" dirty="0" smtClean="0"/>
              <a:t> سوریوال بعد از جراحی رادیکال مجدد مشابه ان بعد ازهیسترکتومی رادیکاَل در مرحله 1 بیماری است</a:t>
            </a:r>
          </a:p>
          <a:p>
            <a:pPr algn="r" rtl="1"/>
            <a:endParaRPr lang="fa-IR" sz="2800" b="1" i="1" dirty="0" smtClean="0"/>
          </a:p>
          <a:p>
            <a:pPr algn="r" rtl="1"/>
            <a:r>
              <a:rPr lang="fa-IR" sz="2800" b="1" i="1" dirty="0" smtClean="0"/>
              <a:t>دربیماران دارای حاشیه جراحی مثبت  یا بیماری باقیمانده اشکار یاگرفتاری غدد لنفاوی یا پارامترها کمورادیوتراپی برپایه</a:t>
            </a:r>
            <a:r>
              <a:rPr lang="en-US" sz="2800" b="1" i="1" dirty="0" err="1" smtClean="0"/>
              <a:t>cisplatin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 وبراکی تراپی بسته به مورد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رادیوتراپی:</a:t>
            </a:r>
            <a:r>
              <a:rPr lang="fa-IR" sz="2800" b="1" i="1" dirty="0" smtClean="0"/>
              <a:t>   میزان بقا بستگی به حجم بیماری</a:t>
            </a:r>
            <a:r>
              <a:rPr lang="en-US" sz="2800" b="1" i="1" dirty="0" smtClean="0"/>
              <a:t> ,</a:t>
            </a:r>
            <a:r>
              <a:rPr lang="fa-IR" sz="2800" b="1" i="1" dirty="0" smtClean="0"/>
              <a:t>وضغیت مارژین جراحی ومدت تاخیر از جراحی تا رادیوتراپی دارد</a:t>
            </a:r>
            <a:endParaRPr lang="en-US" sz="28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rtl="1"/>
            <a:r>
              <a:rPr lang="fa-IR" sz="3600" i="1" dirty="0" smtClean="0">
                <a:solidFill>
                  <a:srgbClr val="FF0000"/>
                </a:solidFill>
              </a:rPr>
              <a:t>کانسر سرویکس بعداز هیسترکتومی </a:t>
            </a:r>
            <a:r>
              <a:rPr lang="en-US" sz="3600" i="1" dirty="0" err="1" smtClean="0">
                <a:solidFill>
                  <a:srgbClr val="FF0000"/>
                </a:solidFill>
              </a:rPr>
              <a:t>Eaxtrafascial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334000"/>
          </a:xfrm>
        </p:spPr>
        <p:txBody>
          <a:bodyPr>
            <a:noAutofit/>
          </a:bodyPr>
          <a:lstStyle/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 </a:t>
            </a:r>
            <a:r>
              <a:rPr lang="fa-IR" sz="3200" b="1" i="1" dirty="0" smtClean="0"/>
              <a:t>گسترش تومور به  اندوسرویکس وسگمان تحتانی رحم  </a:t>
            </a:r>
          </a:p>
          <a:p>
            <a:pPr algn="r" rtl="1"/>
            <a:r>
              <a:rPr lang="fa-IR" sz="3200" b="1" i="1" dirty="0" smtClean="0"/>
              <a:t>بارادیوتراپی صرف درتومورهای بزرگتر از  6  سانت میزان شکست </a:t>
            </a:r>
            <a:r>
              <a:rPr lang="fa-IR" sz="3200" b="1" i="1" dirty="0" smtClean="0"/>
              <a:t>مرکزَی </a:t>
            </a:r>
            <a:r>
              <a:rPr lang="fa-IR" sz="3200" b="1" i="1" dirty="0" smtClean="0"/>
              <a:t>بالاست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یکی از روشهای درمانی </a:t>
            </a:r>
            <a:r>
              <a:rPr lang="fa-IR" sz="3200" b="1" i="1" dirty="0" smtClean="0"/>
              <a:t>ترکیب رادیوتراپی + </a:t>
            </a:r>
            <a:r>
              <a:rPr lang="fa-IR" sz="3200" b="1" i="1" dirty="0" smtClean="0"/>
              <a:t>جراحی </a:t>
            </a:r>
            <a:endParaRPr lang="fa-IR" sz="3200" b="1" i="1" dirty="0" smtClean="0"/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2-3 </a:t>
            </a:r>
            <a:r>
              <a:rPr lang="fa-IR" sz="3200" b="1" i="1" dirty="0" smtClean="0"/>
              <a:t> </a:t>
            </a:r>
            <a:r>
              <a:rPr lang="fa-IR" sz="3200" b="1" i="1" dirty="0" smtClean="0"/>
              <a:t>ماه بعدازکامل شدن رادیوتراپی هیسترکتومی اکسترافاشیال جهت رزکسیون تومورهای کوچک مرکزی</a:t>
            </a:r>
          </a:p>
          <a:p>
            <a:pPr algn="r" rtl="1"/>
            <a:r>
              <a:rPr lang="fa-IR" sz="3200" b="1" i="1" dirty="0" smtClean="0">
                <a:solidFill>
                  <a:srgbClr val="FF0000"/>
                </a:solidFill>
              </a:rPr>
              <a:t>درسن بالا ومرحله 1 بیماری:</a:t>
            </a:r>
            <a:r>
              <a:rPr lang="fa-IR" sz="3200" b="1" i="1" dirty="0" smtClean="0"/>
              <a:t> درمان ارجح در صورت اجازه دادن وضعیت طبی بیمار هیسترکتومی رادیکال ولنفادنکتومی است</a:t>
            </a:r>
          </a:p>
          <a:p>
            <a:pPr algn="r" rtl="1"/>
            <a:r>
              <a:rPr lang="en-US" sz="3200" b="1" i="1" dirty="0" smtClean="0"/>
              <a:t>IMRT</a:t>
            </a:r>
            <a:r>
              <a:rPr lang="fa-IR" sz="3200" b="1" i="1" dirty="0" smtClean="0"/>
              <a:t> نیز دردرمان این تومورها جایگاه دارد </a:t>
            </a:r>
          </a:p>
          <a:p>
            <a:pPr algn="r" rtl="1"/>
            <a:endParaRPr lang="en-US" sz="3200" b="1" i="1" dirty="0" smtClean="0"/>
          </a:p>
          <a:p>
            <a:pPr algn="r" rtl="1"/>
            <a:endParaRPr lang="fa-IR" sz="3200" b="1" i="1" dirty="0" smtClean="0"/>
          </a:p>
          <a:p>
            <a:pPr algn="r" rtl="1"/>
            <a:endParaRPr lang="fa-IR" sz="3200" b="1" i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i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i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i="1" dirty="0" smtClean="0">
              <a:solidFill>
                <a:srgbClr val="FF0000"/>
              </a:solidFill>
            </a:endParaRPr>
          </a:p>
          <a:p>
            <a:pPr algn="r" rtl="1"/>
            <a:endParaRPr lang="fa-IR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Barrel </a:t>
            </a:r>
            <a:r>
              <a:rPr lang="en-US" sz="4400" i="1" dirty="0" smtClean="0">
                <a:solidFill>
                  <a:srgbClr val="FF0000"/>
                </a:solidFill>
              </a:rPr>
              <a:t>shaped</a:t>
            </a:r>
            <a:r>
              <a:rPr lang="en-US" sz="4400" i="1" dirty="0" smtClean="0">
                <a:solidFill>
                  <a:srgbClr val="FF0000"/>
                </a:solidFill>
              </a:rPr>
              <a:t> cervix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940491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>
                <a:solidFill>
                  <a:srgbClr val="FF0000"/>
                </a:solidFill>
              </a:rPr>
              <a:t> </a:t>
            </a:r>
            <a:r>
              <a:rPr lang="fa-IR" sz="2800" b="1" i="1" dirty="0" smtClean="0"/>
              <a:t>درمان سرطان راجعه سرویکس </a:t>
            </a:r>
            <a:r>
              <a:rPr lang="en-US" sz="2800" b="1" i="1" dirty="0" smtClean="0"/>
              <a:t>,</a:t>
            </a:r>
            <a:r>
              <a:rPr lang="fa-IR" sz="2800" b="1" i="1" dirty="0" smtClean="0"/>
              <a:t> بستگی به نوع درمان اولیه ومحل عود بیماری دارد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بیمارانی که قبلا جراحی شده اندباید رادیوتراپی شوند وبرعکس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کموتراپی فقط جنبه </a:t>
            </a:r>
            <a:r>
              <a:rPr lang="en-US" sz="2800" b="1" i="1" dirty="0" smtClean="0"/>
              <a:t>palliative </a:t>
            </a:r>
            <a:r>
              <a:rPr lang="fa-IR" sz="2800" b="1" i="1" dirty="0" smtClean="0"/>
              <a:t> دارد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رادیوتراپی </a:t>
            </a:r>
            <a:r>
              <a:rPr lang="en-US" sz="2800" b="1" i="1" dirty="0" smtClean="0"/>
              <a:t>external </a:t>
            </a:r>
            <a:r>
              <a:rPr lang="fa-IR" sz="2800" b="1" i="1" dirty="0" smtClean="0"/>
              <a:t> برای درمان عود بعداز جراحی انجام میشود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درعود ایزوله کاف واژن  میتوان از</a:t>
            </a:r>
            <a:r>
              <a:rPr lang="en-US" sz="2800" b="1" i="1" dirty="0" smtClean="0"/>
              <a:t>vaginal ovoid</a:t>
            </a:r>
            <a:r>
              <a:rPr lang="fa-IR" sz="2800" b="1" i="1" dirty="0" smtClean="0"/>
              <a:t> ودر عود موضعی  ممکن است نیاز به  </a:t>
            </a:r>
            <a:r>
              <a:rPr lang="en-US" sz="2800" b="1" i="1" dirty="0" smtClean="0"/>
              <a:t>interstitial  implantation</a:t>
            </a:r>
            <a:r>
              <a:rPr lang="fa-IR" sz="2800" b="1" i="1" dirty="0" smtClean="0"/>
              <a:t> همراه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با رادیوتراپی</a:t>
            </a:r>
            <a:r>
              <a:rPr lang="en-US" sz="2800" b="1" i="1" dirty="0" smtClean="0"/>
              <a:t>   external     </a:t>
            </a:r>
            <a:r>
              <a:rPr lang="fa-IR" sz="2800" b="1" i="1" dirty="0" smtClean="0"/>
              <a:t>   باشد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با رادیوتراپی برای درمان عود بعد از جراحی ریت سوریوال 25%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درمان مجدد عود بیماری با رادیوتراپی با هدف </a:t>
            </a:r>
            <a:r>
              <a:rPr lang="en-US" sz="2800" b="1" i="1" dirty="0" smtClean="0"/>
              <a:t>curative</a:t>
            </a:r>
            <a:r>
              <a:rPr lang="fa-IR" sz="2800" b="1" i="1" dirty="0" smtClean="0"/>
              <a:t> محدود به انهایی است که درمان اولیه انها </a:t>
            </a:r>
            <a:r>
              <a:rPr lang="en-US" sz="2800" b="1" i="1" dirty="0" smtClean="0"/>
              <a:t>suboptimal </a:t>
            </a:r>
            <a:r>
              <a:rPr lang="fa-IR" sz="2800" b="1" i="1" dirty="0" smtClean="0"/>
              <a:t>   وناکامل بوده است ومیزان بروز فیستول زیاد است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10400" cy="1112838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Recurrent cervical cancer</a:t>
            </a:r>
            <a:br>
              <a:rPr lang="en-US" sz="4400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016691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محدود به عودهای مرکزی است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فقط در تعداد کمی از بیماران انتخابی باحجم کم بیماری محدود به  سرویکس میتوان هیسترکتومی انجام داد  با ریت 30-50% عوارض ادراری خطرنا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ک</a:t>
            </a:r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Exenteration</a:t>
            </a:r>
            <a:r>
              <a:rPr lang="fa-IR" sz="2400" b="1" i="1" dirty="0" smtClean="0">
                <a:solidFill>
                  <a:srgbClr val="FF0000"/>
                </a:solidFill>
              </a:rPr>
              <a:t> لگنی:</a:t>
            </a:r>
            <a:r>
              <a:rPr lang="fa-IR" sz="2400" b="1" i="1" dirty="0" smtClean="0"/>
              <a:t>1- قدامی  2- خلفی   3- توتال</a:t>
            </a:r>
          </a:p>
          <a:p>
            <a:pPr algn="r" rtl="1"/>
            <a:r>
              <a:rPr lang="fa-IR" sz="2400" b="1" i="1" dirty="0" smtClean="0"/>
              <a:t>  ارزیابی قبل از عمل ازنظر بیماری متاستاتیک الزامی است . </a:t>
            </a:r>
          </a:p>
          <a:p>
            <a:pPr algn="r" rtl="1"/>
            <a:r>
              <a:rPr lang="fa-IR" sz="2400" b="1" i="1" dirty="0" smtClean="0">
                <a:solidFill>
                  <a:srgbClr val="FF0000"/>
                </a:solidFill>
              </a:rPr>
              <a:t>  کنتراندیکاسیونهای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Exenteration</a:t>
            </a:r>
            <a:r>
              <a:rPr lang="fa-IR" sz="2400" b="1" i="1" dirty="0" smtClean="0"/>
              <a:t>:1- وجود بیماری متاستاتیک 2 -گسترش بیماری به دیواره جانبی لگن </a:t>
            </a:r>
            <a:r>
              <a:rPr lang="en-US" sz="2400" b="1" i="1" dirty="0" smtClean="0"/>
              <a:t>,</a:t>
            </a:r>
            <a:r>
              <a:rPr lang="fa-IR" sz="2400" b="1" i="1" dirty="0" smtClean="0"/>
              <a:t> سن وبیماریهای زمینه ای ومیزان امید به زندگی در تصمیم گیری مهم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میزان سوریوال 5 ساله در بیمارانی که تحت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Exenteration</a:t>
            </a:r>
            <a:r>
              <a:rPr lang="fa-IR" sz="2400" b="1" i="1" dirty="0" smtClean="0"/>
              <a:t>قدامی قرار میگیرند 33-60% ودر</a:t>
            </a:r>
            <a:r>
              <a:rPr lang="en-US" sz="2400" b="1" i="1" dirty="0" smtClean="0"/>
              <a:t> total </a:t>
            </a:r>
            <a:r>
              <a:rPr lang="en-US" sz="2400" b="1" i="1" dirty="0" err="1" smtClean="0"/>
              <a:t>Exenteration</a:t>
            </a:r>
            <a:r>
              <a:rPr lang="en-US" sz="2400" b="1" i="1" dirty="0" smtClean="0"/>
              <a:t>     </a:t>
            </a:r>
            <a:r>
              <a:rPr lang="fa-IR" sz="2400" b="1" i="1" dirty="0" smtClean="0"/>
              <a:t>  20-46%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>
                <a:solidFill>
                  <a:srgbClr val="FF0000"/>
                </a:solidFill>
              </a:rPr>
              <a:t> فاکتورهای موثر در کاهش بقا:</a:t>
            </a:r>
            <a:r>
              <a:rPr lang="fa-IR" sz="2400" b="1" i="1" dirty="0" smtClean="0"/>
              <a:t>1- بیماری راجعه بزرگتر از 3 سانتیمتر 2- مثبت بودن لنفادنودهای لگنی 3-  تشخیص عود در عرض یکسال بعد از رادیوتراپی 4 -تهاجم به مثانه</a:t>
            </a:r>
          </a:p>
          <a:p>
            <a:pPr algn="r" rtl="1"/>
            <a:r>
              <a:rPr lang="fa-IR" sz="2400" b="1" i="1" dirty="0" smtClean="0"/>
              <a:t>  بیماران مبتلا به هر نوع بیماری در حفره پریتوان شانسی برای بقا ندارند</a:t>
            </a:r>
            <a:endParaRPr lang="en-US" sz="24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43800" cy="1189038"/>
          </a:xfrm>
        </p:spPr>
        <p:txBody>
          <a:bodyPr>
            <a:normAutofit fontScale="90000"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درمان جراحی عودهای بعد از رادیوتراپی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4940491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 HPV</a:t>
            </a:r>
            <a:r>
              <a:rPr lang="fa-IR" sz="2400" b="1" i="1" dirty="0" smtClean="0"/>
              <a:t>علت اصلی ایجاد کانسر سرویکس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برنامه های اسکرینیگ وواکسیناسیون در کاهش میزان بروز کانسر سرویکس موثرند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SCC  </a:t>
            </a:r>
            <a:r>
              <a:rPr lang="fa-IR" sz="2400" b="1" i="1" dirty="0" smtClean="0"/>
              <a:t>   شایعترین نوع است ومیزان بروز نسبی ومطلق ادنوکارسینوم در حال افزایش است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400" b="1" i="1" dirty="0" smtClean="0"/>
              <a:t>Staging  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fa-IR" sz="2400" b="1" i="1" dirty="0" smtClean="0"/>
              <a:t> کانسر سرویکس بالینی است </a:t>
            </a:r>
            <a:r>
              <a:rPr lang="en-US" sz="2400" b="1" i="1" dirty="0" smtClean="0"/>
              <a:t>,</a:t>
            </a:r>
            <a:r>
              <a:rPr lang="fa-IR" sz="2400" b="1" i="1" dirty="0" smtClean="0"/>
              <a:t>اما روشهای پیشرفته رادیولوژیک مثل </a:t>
            </a:r>
            <a:r>
              <a:rPr lang="en-US" sz="2400" b="1" i="1" dirty="0" smtClean="0"/>
              <a:t>CT </a:t>
            </a:r>
            <a:r>
              <a:rPr lang="fa-IR" sz="2400" b="1" i="1" dirty="0" smtClean="0"/>
              <a:t> و</a:t>
            </a:r>
            <a:r>
              <a:rPr lang="en-US" sz="2400" b="1" i="1" dirty="0" smtClean="0"/>
              <a:t>MRI</a:t>
            </a:r>
            <a:r>
              <a:rPr lang="fa-IR" sz="2400" b="1" i="1" dirty="0" smtClean="0"/>
              <a:t>  وسونوگرافی و</a:t>
            </a:r>
            <a:r>
              <a:rPr lang="en-US" sz="2400" b="1" i="1" dirty="0" smtClean="0"/>
              <a:t> Scan</a:t>
            </a:r>
            <a:r>
              <a:rPr lang="fa-IR" sz="2400" b="1" i="1" dirty="0" smtClean="0"/>
              <a:t>  </a:t>
            </a:r>
            <a:r>
              <a:rPr lang="en-US" sz="2400" b="1" i="1" dirty="0" smtClean="0"/>
              <a:t>PET</a:t>
            </a:r>
            <a:r>
              <a:rPr lang="fa-IR" sz="2400" b="1" i="1" dirty="0" smtClean="0"/>
              <a:t> ممکنست در برنامه درمانی سودمند </a:t>
            </a:r>
            <a:r>
              <a:rPr lang="fa-IR" sz="2400" b="1" i="1" dirty="0" smtClean="0"/>
              <a:t>باشد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fa-IR" sz="2400" b="1" i="1" dirty="0" smtClean="0">
              <a:solidFill>
                <a:srgbClr val="FF000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>
                <a:solidFill>
                  <a:srgbClr val="FF0000"/>
                </a:solidFill>
              </a:rPr>
              <a:t>سیستم </a:t>
            </a:r>
            <a:r>
              <a:rPr lang="en-US" sz="2400" b="1" i="1" dirty="0" smtClean="0">
                <a:solidFill>
                  <a:srgbClr val="FF0000"/>
                </a:solidFill>
              </a:rPr>
              <a:t>staging  2018 </a:t>
            </a:r>
            <a:r>
              <a:rPr lang="fa-IR" sz="2400" b="1" i="1" dirty="0" smtClean="0">
                <a:solidFill>
                  <a:srgbClr val="FF0000"/>
                </a:solidFill>
              </a:rPr>
              <a:t> : ترکیب یافته های پاتولوژیک و</a:t>
            </a:r>
            <a:r>
              <a:rPr lang="en-US" sz="2400" b="1" i="1" dirty="0" smtClean="0">
                <a:solidFill>
                  <a:srgbClr val="FF0000"/>
                </a:solidFill>
              </a:rPr>
              <a:t>imaging </a:t>
            </a:r>
            <a:r>
              <a:rPr lang="fa-IR" sz="2400" b="1" i="1" dirty="0" smtClean="0">
                <a:solidFill>
                  <a:srgbClr val="FF0000"/>
                </a:solidFill>
              </a:rPr>
              <a:t> برای تعیین سایز ومیزان گسترش تومور اولیه وتشخیص متاستاز لگنی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fa-IR" sz="2400" b="1" i="1" dirty="0" smtClean="0">
                <a:solidFill>
                  <a:srgbClr val="FF0000"/>
                </a:solidFill>
              </a:rPr>
              <a:t>وپاراائورتیک</a:t>
            </a:r>
            <a:endParaRPr lang="fa-IR" sz="24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درمان سرطان سرویکس بر اساس مرحله بیماری است.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مراحل اولیه (</a:t>
            </a:r>
            <a:r>
              <a:rPr lang="en-US" sz="2400" b="1" i="1" dirty="0" smtClean="0"/>
              <a:t>1</a:t>
            </a:r>
            <a:r>
              <a:rPr lang="fa-IR" sz="2400" b="1" i="1" dirty="0" smtClean="0"/>
              <a:t>تا</a:t>
            </a:r>
            <a:r>
              <a:rPr lang="en-US" sz="2400" b="1" i="1" dirty="0" smtClean="0"/>
              <a:t>2A</a:t>
            </a:r>
            <a:r>
              <a:rPr lang="fa-IR" sz="2400" b="1" i="1" dirty="0" smtClean="0"/>
              <a:t>) رامیتوان با جراحی رادیکال یارادیوتراپی درمان کرد.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i="1" dirty="0" smtClean="0"/>
              <a:t>  مراحل</a:t>
            </a:r>
            <a:r>
              <a:rPr lang="en-US" sz="2400" b="1" i="1" dirty="0" smtClean="0"/>
              <a:t> advanced </a:t>
            </a:r>
            <a:r>
              <a:rPr lang="fa-IR" sz="2400" b="1" i="1" dirty="0" smtClean="0"/>
              <a:t>بیماری  </a:t>
            </a:r>
            <a:r>
              <a:rPr lang="en-US" sz="2400" b="1" i="1" dirty="0" smtClean="0"/>
              <a:t>2B </a:t>
            </a:r>
            <a:r>
              <a:rPr lang="fa-IR" sz="2400" b="1" i="1" dirty="0" smtClean="0"/>
              <a:t> تا </a:t>
            </a:r>
            <a:r>
              <a:rPr lang="en-US" sz="2400" b="1" i="1" dirty="0" smtClean="0"/>
              <a:t>4</a:t>
            </a:r>
            <a:r>
              <a:rPr lang="fa-IR" sz="2400" b="1" i="1" dirty="0" smtClean="0"/>
              <a:t> با کمورادیوتراپی وبراکی تراپی بخوبی درمان میشوند</a:t>
            </a:r>
          </a:p>
          <a:p>
            <a:pPr algn="r" rtl="1"/>
            <a:endParaRPr lang="fa-IR" sz="2400" b="1" i="1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457200"/>
            <a:ext cx="5715000" cy="960438"/>
          </a:xfrm>
        </p:spPr>
        <p:txBody>
          <a:bodyPr>
            <a:normAutofit fontScale="90000"/>
          </a:bodyPr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خلاصه مطالب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\Desktop\عکس\2014-12-14\1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1219200"/>
            <a:ext cx="5257800" cy="17526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</a:rPr>
              <a:t>با تشکر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685800"/>
            <a:ext cx="5257800" cy="5791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400" b="1" i="1" dirty="0" smtClean="0">
                <a:solidFill>
                  <a:srgbClr val="C00000"/>
                </a:solidFill>
              </a:rPr>
              <a:t>ریسک فاکتورها</a:t>
            </a:r>
            <a:r>
              <a:rPr lang="fa-IR" sz="2400" b="1" i="1" dirty="0" smtClean="0">
                <a:solidFill>
                  <a:srgbClr val="C00000"/>
                </a:solidFill>
              </a:rPr>
              <a:t>:</a:t>
            </a:r>
            <a:r>
              <a:rPr lang="fa-IR" sz="2400" b="1" i="1" dirty="0" smtClean="0"/>
              <a:t>   </a:t>
            </a:r>
          </a:p>
          <a:p>
            <a:pPr algn="r" rtl="1">
              <a:buNone/>
            </a:pPr>
            <a:r>
              <a:rPr lang="fa-IR" sz="2400" b="1" i="1" dirty="0" smtClean="0"/>
              <a:t> </a:t>
            </a:r>
            <a:r>
              <a:rPr lang="fa-IR" sz="2800" b="1" i="1" dirty="0" smtClean="0"/>
              <a:t>1- سن پایین اولین </a:t>
            </a:r>
            <a:r>
              <a:rPr lang="en-US" sz="2800" b="1" i="1" dirty="0" smtClean="0"/>
              <a:t>intercourse</a:t>
            </a:r>
            <a:r>
              <a:rPr lang="fa-IR" sz="2800" b="1" i="1" dirty="0" smtClean="0"/>
              <a:t> ( زیر 16 سالگی)</a:t>
            </a:r>
          </a:p>
          <a:p>
            <a:pPr algn="r" rtl="1">
              <a:buNone/>
            </a:pPr>
            <a:r>
              <a:rPr lang="fa-IR" sz="2800" b="1" i="1" dirty="0" smtClean="0"/>
              <a:t>  2 -  پارتنرهای جنسی متعدد</a:t>
            </a:r>
          </a:p>
          <a:p>
            <a:pPr algn="r" rtl="1">
              <a:buNone/>
            </a:pPr>
            <a:r>
              <a:rPr lang="fa-IR" sz="2800" b="1" i="1" dirty="0" smtClean="0"/>
              <a:t>  3-  سیگار</a:t>
            </a:r>
          </a:p>
          <a:p>
            <a:pPr algn="r" rtl="1">
              <a:buNone/>
            </a:pPr>
            <a:r>
              <a:rPr lang="fa-IR" sz="2800" b="1" i="1" dirty="0" smtClean="0"/>
              <a:t>  4-  نژاد</a:t>
            </a:r>
          </a:p>
          <a:p>
            <a:pPr algn="r" rtl="1">
              <a:buNone/>
            </a:pPr>
            <a:r>
              <a:rPr lang="fa-IR" sz="2800" b="1" i="1" dirty="0" smtClean="0"/>
              <a:t>  5-  پاریتی بالا</a:t>
            </a:r>
          </a:p>
          <a:p>
            <a:pPr algn="r" rtl="1">
              <a:buNone/>
            </a:pPr>
            <a:r>
              <a:rPr lang="fa-IR" sz="2800" b="1" i="1" dirty="0" smtClean="0"/>
              <a:t>  6-  وضعیت </a:t>
            </a:r>
            <a:r>
              <a:rPr lang="en-US" sz="2800" b="1" i="1" dirty="0" smtClean="0"/>
              <a:t>socioeconomic</a:t>
            </a:r>
            <a:r>
              <a:rPr lang="fa-IR" sz="2800" b="1" i="1" dirty="0" smtClean="0"/>
              <a:t> پایین</a:t>
            </a:r>
          </a:p>
          <a:p>
            <a:pPr algn="r" rtl="1">
              <a:buNone/>
            </a:pPr>
            <a:r>
              <a:rPr lang="fa-IR" sz="2800" b="1" i="1" dirty="0" smtClean="0"/>
              <a:t>  7 -   ضعف ایمنی مزمن</a:t>
            </a:r>
          </a:p>
          <a:p>
            <a:pPr algn="r" rtl="1">
              <a:buNone/>
            </a:pPr>
            <a:r>
              <a:rPr lang="fa-IR" sz="2800" b="1" i="1" dirty="0" smtClean="0"/>
              <a:t> 8-  نقش  </a:t>
            </a:r>
            <a:r>
              <a:rPr lang="en-US" sz="2800" b="1" i="1" dirty="0" smtClean="0"/>
              <a:t>OCP</a:t>
            </a:r>
            <a:r>
              <a:rPr lang="fa-IR" sz="2800" b="1" i="1" dirty="0" smtClean="0"/>
              <a:t> مورد اختلاف نظراست  </a:t>
            </a:r>
            <a:r>
              <a:rPr lang="fa-IR" sz="2400" b="1" i="1" dirty="0" smtClean="0">
                <a:solidFill>
                  <a:srgbClr val="FF0000"/>
                </a:solidFill>
              </a:rPr>
              <a:t>باعث افزایش ریسک ابنورمالیته گلاند ولار  </a:t>
            </a:r>
            <a:endParaRPr lang="fa-IR" sz="2800" b="1" i="1" dirty="0" smtClean="0">
              <a:solidFill>
                <a:srgbClr val="FF0000"/>
              </a:solidFill>
            </a:endParaRPr>
          </a:p>
          <a:p>
            <a:pPr algn="r" rtl="1"/>
            <a:endParaRPr lang="en-US" sz="2400" b="1" i="1" dirty="0" smtClean="0">
              <a:solidFill>
                <a:srgbClr val="FF0000"/>
              </a:solidFill>
            </a:endParaRPr>
          </a:p>
          <a:p>
            <a:pPr algn="r" rtl="1"/>
            <a:endParaRPr lang="en-US" sz="2400" dirty="0"/>
          </a:p>
        </p:txBody>
      </p:sp>
      <p:pic>
        <p:nvPicPr>
          <p:cNvPr id="8195" name="Picture 3" descr="5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3308350" cy="2895600"/>
          </a:xfrm>
          <a:noFill/>
          <a:ln/>
        </p:spPr>
      </p:pic>
      <p:pic>
        <p:nvPicPr>
          <p:cNvPr id="8198" name="Picture 6" descr="Copy (2) of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429000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کارایی واکسن گارداسیل درپیشگیری از </a:t>
            </a:r>
            <a:r>
              <a:rPr lang="en-US" sz="2800" b="1" i="1" dirty="0" smtClean="0"/>
              <a:t>CIN</a:t>
            </a:r>
            <a:r>
              <a:rPr lang="fa-IR" sz="2800" b="1" i="1" dirty="0" smtClean="0"/>
              <a:t> 2و 3 ناشی از </a:t>
            </a:r>
            <a:r>
              <a:rPr lang="en-US" sz="2800" b="1" i="1" dirty="0" smtClean="0"/>
              <a:t>HPV 16,18</a:t>
            </a:r>
            <a:r>
              <a:rPr lang="fa-IR" sz="2800" b="1" i="1" dirty="0" smtClean="0"/>
              <a:t> 97 تا 100% است</a:t>
            </a:r>
            <a:endParaRPr lang="en-US" sz="2800" b="1" i="1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کارایی واکسن گارداسیل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 درانهایی که قبلا الوده شده اند 44% استَ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گارداسیل 9علاوه بر تیپ  6 و11 و16 و18 در برا بر تیپ31 و      33 و 45 و  52 و 58 پروتکشن ایجاد میکند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</a:t>
            </a:r>
            <a:r>
              <a:rPr lang="fa-IR" sz="2800" b="1" i="1" dirty="0" smtClean="0">
                <a:solidFill>
                  <a:srgbClr val="FF0000"/>
                </a:solidFill>
              </a:rPr>
              <a:t>سن توصیه شده برای واکسیناسیون   9 تا  45 سالگی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زنان واکسینه شده نیاز به غربالگری کانسر سرویکس طبق گایدلاین </a:t>
            </a:r>
            <a:r>
              <a:rPr lang="fa-IR" sz="2800" b="1" i="1" dirty="0" smtClean="0"/>
              <a:t>دارند 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800" b="1" i="1" dirty="0" err="1" smtClean="0"/>
              <a:t>Cervarix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 برعلیه تیپ16 و18</a:t>
            </a:r>
            <a:r>
              <a:rPr lang="fa-IR" sz="2800" b="1" i="1" dirty="0" smtClean="0"/>
              <a:t> پروتکشن ایجاد میکند</a:t>
            </a:r>
            <a:endParaRPr lang="en-US" sz="28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029200" cy="960438"/>
          </a:xfrm>
        </p:spPr>
        <p:txBody>
          <a:bodyPr>
            <a:normAutofit/>
          </a:bodyPr>
          <a:lstStyle/>
          <a:p>
            <a:r>
              <a:rPr lang="fa-IR" sz="4800" i="1" dirty="0" smtClean="0">
                <a:solidFill>
                  <a:srgbClr val="FF0000"/>
                </a:solidFill>
              </a:rPr>
              <a:t>واکسیناسیون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شرح حال :  </a:t>
            </a:r>
            <a:r>
              <a:rPr lang="fa-IR" sz="2800" b="1" i="1" dirty="0" smtClean="0"/>
              <a:t>شایعترین علامت خونریزی واژینال </a:t>
            </a:r>
            <a:r>
              <a:rPr lang="en-US" sz="2800" b="1" i="1" dirty="0" smtClean="0"/>
              <a:t>,</a:t>
            </a:r>
            <a:r>
              <a:rPr lang="fa-IR" sz="2800" b="1" i="1" dirty="0" smtClean="0"/>
              <a:t>اغلب </a:t>
            </a:r>
            <a:r>
              <a:rPr lang="en-US" sz="2800" b="1" i="1" dirty="0" err="1" smtClean="0"/>
              <a:t>postcoital</a:t>
            </a:r>
            <a:r>
              <a:rPr lang="fa-IR" sz="2800" b="1" i="1" dirty="0" smtClean="0"/>
              <a:t>  و گاهی </a:t>
            </a:r>
            <a:r>
              <a:rPr lang="en-US" sz="2800" b="1" i="1" dirty="0" smtClean="0"/>
              <a:t>irregular</a:t>
            </a:r>
            <a:r>
              <a:rPr lang="fa-IR" sz="2800" b="1" i="1" dirty="0" smtClean="0"/>
              <a:t> ویا </a:t>
            </a:r>
            <a:r>
              <a:rPr lang="en-US" sz="2800" b="1" i="1" dirty="0" smtClean="0"/>
              <a:t>postmenopausal</a:t>
            </a:r>
            <a:r>
              <a:rPr lang="fa-IR" sz="2800" b="1" i="1" dirty="0" smtClean="0"/>
              <a:t> </a:t>
            </a:r>
          </a:p>
          <a:p>
            <a:pPr algn="r" rtl="1"/>
            <a:r>
              <a:rPr lang="fa-IR" sz="2800" b="1" i="1" dirty="0" smtClean="0"/>
              <a:t>ترشح بدبوی واژینال </a:t>
            </a:r>
            <a:r>
              <a:rPr lang="en-US" sz="2800" b="1" i="1" dirty="0" smtClean="0"/>
              <a:t>, </a:t>
            </a:r>
            <a:r>
              <a:rPr lang="fa-IR" sz="2800" b="1" i="1" dirty="0" smtClean="0"/>
              <a:t> کاهش وزن</a:t>
            </a:r>
            <a:r>
              <a:rPr lang="en-US" sz="2800" b="1" i="1" dirty="0" smtClean="0"/>
              <a:t>, </a:t>
            </a:r>
            <a:r>
              <a:rPr lang="fa-IR" sz="2800" b="1" i="1" dirty="0" smtClean="0"/>
              <a:t> یوروپاتشی انسدادی </a:t>
            </a:r>
          </a:p>
          <a:p>
            <a:pPr algn="r" rtl="1">
              <a:buNone/>
            </a:pPr>
            <a:r>
              <a:rPr lang="fa-IR" sz="2800" b="1" i="1" dirty="0" smtClean="0"/>
              <a:t>  تشخیص در زنان بی علامت از روی بررسی پاپ اسمیر غیرطبیعی  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معاینه فیزیکی:  </a:t>
            </a:r>
            <a:r>
              <a:rPr lang="fa-IR" sz="2800" b="1" i="1" dirty="0" smtClean="0"/>
              <a:t>واژینال ورکتال و بررسی غدد لنفاوی سوپرا کلاویکولار اگزیلاری وایلیواینگوینال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بیوپسی سرویکس 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کولپوسکپی   </a:t>
            </a:r>
            <a:r>
              <a:rPr lang="fa-IR" sz="2800" b="1" i="1" dirty="0" smtClean="0"/>
              <a:t>همراه بابیوسی سرویکس و</a:t>
            </a:r>
            <a:r>
              <a:rPr lang="en-US" sz="2800" b="1" i="1" dirty="0" smtClean="0"/>
              <a:t> ECC</a:t>
            </a:r>
            <a:r>
              <a:rPr lang="fa-IR" sz="2800" b="1" i="1" dirty="0" smtClean="0"/>
              <a:t> </a:t>
            </a:r>
          </a:p>
          <a:p>
            <a:pPr algn="r" rtl="1"/>
            <a:r>
              <a:rPr lang="fa-IR" sz="2800" b="1" i="1" dirty="0" smtClean="0">
                <a:solidFill>
                  <a:srgbClr val="FF0000"/>
                </a:solidFill>
              </a:rPr>
              <a:t>کون بیوپسی    </a:t>
            </a:r>
            <a:r>
              <a:rPr lang="fa-IR" sz="2800" b="1" i="1" dirty="0" smtClean="0"/>
              <a:t>درصورت عدم تشخیص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i="1" dirty="0" smtClean="0">
                <a:solidFill>
                  <a:srgbClr val="FF0000"/>
                </a:solidFill>
              </a:rPr>
              <a:t>ارزیابی مبتلایان به   کانسر سرویکس 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858000" cy="1116013"/>
          </a:xfrm>
        </p:spPr>
        <p:txBody>
          <a:bodyPr>
            <a:normAutofit fontScale="90000"/>
          </a:bodyPr>
          <a:lstStyle/>
          <a:p>
            <a:r>
              <a:rPr lang="fa-IR" b="1" i="1" dirty="0" smtClean="0">
                <a:solidFill>
                  <a:srgbClr val="FF0000"/>
                </a:solidFill>
              </a:rPr>
              <a:t>یافته های کولپوسکپی تهاجم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1400" y="1066800"/>
            <a:ext cx="5257799" cy="53340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b="1" i="1" dirty="0" smtClean="0">
                <a:solidFill>
                  <a:srgbClr val="FF0000"/>
                </a:solidFill>
              </a:rPr>
              <a:t>عروق خونی غیر طبیعی    (</a:t>
            </a:r>
            <a:r>
              <a:rPr lang="en-US" b="1" i="1" dirty="0" err="1" smtClean="0">
                <a:solidFill>
                  <a:srgbClr val="FF0000"/>
                </a:solidFill>
              </a:rPr>
              <a:t>Looped,branched</a:t>
            </a:r>
            <a:r>
              <a:rPr lang="en-US" b="1" i="1" dirty="0" smtClean="0">
                <a:solidFill>
                  <a:srgbClr val="FF0000"/>
                </a:solidFill>
              </a:rPr>
              <a:t> ,reticular</a:t>
            </a:r>
            <a:r>
              <a:rPr lang="fa-IR" b="1" i="1" dirty="0" smtClean="0"/>
              <a:t> </a:t>
            </a:r>
            <a:r>
              <a:rPr lang="fa-IR" sz="2200" b="1" i="1" dirty="0" smtClean="0">
                <a:solidFill>
                  <a:srgbClr val="FF0000"/>
                </a:solidFill>
              </a:rPr>
              <a:t>)</a:t>
            </a:r>
            <a:r>
              <a:rPr lang="en-US" sz="2200" b="1" i="1" dirty="0" smtClean="0"/>
              <a:t>       </a:t>
            </a:r>
            <a:r>
              <a:rPr lang="fa-IR" sz="2200" b="1" i="1" dirty="0" smtClean="0"/>
              <a:t>شایعترین </a:t>
            </a:r>
            <a:r>
              <a:rPr lang="en-US" sz="2200" b="1" i="1" dirty="0" smtClean="0"/>
              <a:t>looped</a:t>
            </a:r>
            <a:r>
              <a:rPr lang="fa-IR" sz="2200" b="1" i="1" dirty="0" smtClean="0"/>
              <a:t>: از منشا عروق </a:t>
            </a:r>
            <a:r>
              <a:rPr lang="en-US" sz="2200" b="1" i="1" dirty="0" smtClean="0"/>
              <a:t>mosaic</a:t>
            </a:r>
            <a:r>
              <a:rPr lang="fa-IR" sz="2200" b="1" i="1" dirty="0" smtClean="0"/>
              <a:t> و</a:t>
            </a:r>
            <a:r>
              <a:rPr lang="en-US" sz="2200" b="1" i="1" dirty="0" err="1" smtClean="0"/>
              <a:t>punctated</a:t>
            </a:r>
            <a:r>
              <a:rPr lang="en-US" sz="2200" b="1" i="1" dirty="0" smtClean="0"/>
              <a:t>           </a:t>
            </a:r>
            <a:r>
              <a:rPr lang="fa-IR" sz="2200" b="1" i="1" dirty="0" smtClean="0"/>
              <a:t>عروق رتیکولاراز مویرگهای انتهایی اپی تلیوم سرویکس</a:t>
            </a:r>
            <a:r>
              <a:rPr lang="en-US" sz="2200" b="1" i="1" dirty="0" smtClean="0"/>
              <a:t>     </a:t>
            </a:r>
            <a:endParaRPr lang="fa-IR" b="1" i="1" dirty="0" smtClean="0"/>
          </a:p>
          <a:p>
            <a:pPr algn="r" rtl="1"/>
            <a:r>
              <a:rPr lang="fa-IR" b="1" i="1" dirty="0" smtClean="0">
                <a:solidFill>
                  <a:srgbClr val="FF0000"/>
                </a:solidFill>
              </a:rPr>
              <a:t>  نمای سطحی نامنظم همراه باازبین رفتن اپی تلیوم سطحی</a:t>
            </a:r>
          </a:p>
          <a:p>
            <a:pPr algn="r" rtl="1"/>
            <a:r>
              <a:rPr lang="fa-IR" b="1" i="1" dirty="0" smtClean="0"/>
              <a:t> </a:t>
            </a:r>
            <a:r>
              <a:rPr lang="fa-IR" b="1" i="1" dirty="0" smtClean="0">
                <a:solidFill>
                  <a:srgbClr val="FF0000"/>
                </a:solidFill>
              </a:rPr>
              <a:t> تغییررنگ</a:t>
            </a:r>
          </a:p>
          <a:p>
            <a:pPr algn="r" rtl="1"/>
            <a:r>
              <a:rPr lang="fa-IR" b="1" i="1" dirty="0" smtClean="0">
                <a:solidFill>
                  <a:schemeClr val="accent2">
                    <a:lumMod val="50000"/>
                  </a:schemeClr>
                </a:solidFill>
              </a:rPr>
              <a:t>  ادنوکارسینوما ی سرویکس فاقد نمای کولپوسکپی اختصاصی هست </a:t>
            </a:r>
          </a:p>
          <a:p>
            <a:pPr algn="r" rtl="1"/>
            <a:r>
              <a:rPr lang="fa-IR" b="1" i="1" dirty="0" smtClean="0"/>
              <a:t>  عروق خونی غیر طبیعی (</a:t>
            </a:r>
            <a:r>
              <a:rPr lang="en-US" b="1" i="1" dirty="0" err="1" smtClean="0"/>
              <a:t>Looped,branched</a:t>
            </a:r>
            <a:r>
              <a:rPr lang="en-US" b="1" i="1" dirty="0" smtClean="0"/>
              <a:t> ,reticular</a:t>
            </a:r>
            <a:r>
              <a:rPr lang="fa-IR" b="1" i="1" dirty="0" smtClean="0"/>
              <a:t>)</a:t>
            </a:r>
          </a:p>
          <a:p>
            <a:pPr algn="r" rtl="1"/>
            <a:r>
              <a:rPr lang="en-US" b="1" i="1" dirty="0" smtClean="0"/>
              <a:t>ECC</a:t>
            </a:r>
            <a:r>
              <a:rPr lang="fa-IR" b="1" i="1" dirty="0" smtClean="0"/>
              <a:t>   درحین کولپوسکپی 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6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3114972" cy="2667000"/>
          </a:xfrm>
          <a:noFill/>
          <a:ln/>
        </p:spPr>
      </p:pic>
      <p:pic>
        <p:nvPicPr>
          <p:cNvPr id="7" name="Picture 5" descr="3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3124200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788091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کونیزاسیون سرویکس برای تشخیص صحیح عمق وگسترش خطی تهاجم در موارد مشکوک به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microinvasion</a:t>
            </a:r>
            <a:r>
              <a:rPr lang="en-US" sz="2800" b="1" i="1" dirty="0" smtClean="0"/>
              <a:t> </a:t>
            </a:r>
            <a:r>
              <a:rPr lang="fa-IR" sz="2800" b="1" i="1" dirty="0" smtClean="0"/>
              <a:t>ضروری است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عمق تهاجم  با میکرومتر از </a:t>
            </a:r>
            <a:r>
              <a:rPr lang="en-US" sz="2800" b="1" i="1" dirty="0" smtClean="0"/>
              <a:t>base</a:t>
            </a:r>
            <a:r>
              <a:rPr lang="fa-IR" sz="2800" b="1" i="1" dirty="0" smtClean="0"/>
              <a:t> اپیتلیوم تا عمقی ترین نقطه تهاجم اندازه گیری میشود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>
                <a:solidFill>
                  <a:srgbClr val="FF0000"/>
                </a:solidFill>
              </a:rPr>
              <a:t>  عمق تهاجم شاخص مهمی برای  پیشگویی متاستاز به لنفادنود وعود تومور است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عمق تهاجم ≤</a:t>
            </a:r>
            <a:r>
              <a:rPr lang="en-US" sz="2800" b="1" i="1" dirty="0" smtClean="0"/>
              <a:t>3mm </a:t>
            </a:r>
            <a:r>
              <a:rPr lang="fa-IR" sz="2800" b="1" i="1" dirty="0" smtClean="0"/>
              <a:t>  متاستاز نادر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تهاجم </a:t>
            </a:r>
            <a:r>
              <a:rPr lang="en-US" sz="2800" b="1" i="1" dirty="0" smtClean="0"/>
              <a:t>3-5mm</a:t>
            </a:r>
            <a:r>
              <a:rPr lang="fa-IR" sz="2800" b="1" i="1" dirty="0" smtClean="0"/>
              <a:t> گرفتاری  لنفادنود لگنی </a:t>
            </a:r>
            <a:r>
              <a:rPr lang="en-US" sz="2800" b="1" i="1" dirty="0" smtClean="0"/>
              <a:t>3-8%</a:t>
            </a:r>
            <a:r>
              <a:rPr lang="fa-IR" sz="2800" b="1" i="1" dirty="0" smtClean="0"/>
              <a:t> 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b="1" i="1" dirty="0" smtClean="0"/>
              <a:t>   اهمیت مرز </a:t>
            </a:r>
            <a:r>
              <a:rPr lang="en-US" sz="2800" b="1" i="1" dirty="0" smtClean="0"/>
              <a:t>3mm</a:t>
            </a:r>
            <a:r>
              <a:rPr lang="fa-IR" sz="2800" b="1" i="1" dirty="0" smtClean="0"/>
              <a:t> کاملا مشخص نیست  ولی  تصور میشود در این سطح فضاهای لنفی مویرگی کوچک قادر به تسهیل انتقال سلولهای بدخیم نیستند</a:t>
            </a:r>
            <a:endParaRPr lang="en-US" sz="2800" b="1" i="1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1189038"/>
          </a:xfrm>
        </p:spPr>
        <p:txBody>
          <a:bodyPr/>
          <a:lstStyle/>
          <a:p>
            <a:r>
              <a:rPr lang="fa-IR" sz="4000" i="1" dirty="0" smtClean="0">
                <a:solidFill>
                  <a:srgbClr val="FF0000"/>
                </a:solidFill>
              </a:rPr>
              <a:t>نمای هیستولوژیک تهاجم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1410</TotalTime>
  <Words>3158</Words>
  <Application>Microsoft Office PowerPoint</Application>
  <PresentationFormat>On-screen Show (4:3)</PresentationFormat>
  <Paragraphs>303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به نام خدا</vt:lpstr>
      <vt:lpstr>تازه های کانسر سرویکس </vt:lpstr>
      <vt:lpstr>اپیدمیولوژی</vt:lpstr>
      <vt:lpstr>اپیدمیولوژی وعوامل خطر کانسر سرویکس </vt:lpstr>
      <vt:lpstr>Slide 5</vt:lpstr>
      <vt:lpstr>واکسیناسیون</vt:lpstr>
      <vt:lpstr>ارزیابی مبتلایان به   کانسر سرویکس </vt:lpstr>
      <vt:lpstr>یافته های کولپوسکپی تهاجم  </vt:lpstr>
      <vt:lpstr>نمای هیستولوژیک تهاجم</vt:lpstr>
      <vt:lpstr>الگوهای انتشار بیماری</vt:lpstr>
      <vt:lpstr>Slide 11</vt:lpstr>
      <vt:lpstr>Staging کانسر سرویکسFIGO 2018</vt:lpstr>
      <vt:lpstr>Slide 13</vt:lpstr>
      <vt:lpstr>Slide 14</vt:lpstr>
      <vt:lpstr>روشهای درمان </vt:lpstr>
      <vt:lpstr>روشهای درمان </vt:lpstr>
      <vt:lpstr>روشهای درمان جراحی کانسر سرویکس</vt:lpstr>
      <vt:lpstr>روشهای درمان جراحی کانسر سرویکس</vt:lpstr>
      <vt:lpstr>Slide 19</vt:lpstr>
      <vt:lpstr>عوارض هیسترکتومی رادیکال</vt:lpstr>
      <vt:lpstr>سایر روشهای درمان جراحی کانسر سرویکس</vt:lpstr>
      <vt:lpstr>اَداره بعد از عمل جراحی                                                     (stage 1A2 ,11A متغیرهای پروگنوستیک برای مراحل اولیه کانسر سرویکس(     </vt:lpstr>
      <vt:lpstr>رادیوتراپی اولیه</vt:lpstr>
      <vt:lpstr> (IMRT)رادیوتراپی   intensity-Modulated </vt:lpstr>
      <vt:lpstr>رادیوتراپی  adjuvant</vt:lpstr>
      <vt:lpstr>عوارض رادیوتراپی </vt:lpstr>
      <vt:lpstr>خانم 30 ساله با نازایی اولیه با شکایت postcoital bleeding  مراجعه وتشخیص کانسر سرویکس  stage Ia1 داده شده است .بیمار خواهان حفظ باروری میباشد . درمان چیست؟</vt:lpstr>
      <vt:lpstr>اگر بعد از کونیزاسیون درگیری LVSI   وجود داشته باشد درمان انتخابی چیست؟</vt:lpstr>
      <vt:lpstr>درمان کانسر سرویکس 1A1 stage</vt:lpstr>
      <vt:lpstr>Slide 30</vt:lpstr>
      <vt:lpstr> 1A2 stage درمان کانسر سرویکس</vt:lpstr>
      <vt:lpstr>Stage 1B1,1B2, ,2A1 درمان کانسر سرویکس</vt:lpstr>
      <vt:lpstr>Slide 33</vt:lpstr>
      <vt:lpstr>Bulky stage 1B3,2A2 درمان کانسر سرویکس</vt:lpstr>
      <vt:lpstr>درمان کانسر سرویکس بر اساس stage  بیماری</vt:lpstr>
      <vt:lpstr>کانسر سرویکس در طی حاملگی </vt:lpstr>
      <vt:lpstr>درمان کانسر سرویکس در طی حاملگی</vt:lpstr>
      <vt:lpstr>درمان کانسر سرویکس در طی حاملگی</vt:lpstr>
      <vt:lpstr>بررسی وپیگیری بعد از درمان</vt:lpstr>
      <vt:lpstr>Slide 40</vt:lpstr>
      <vt:lpstr>خونریزی حاد</vt:lpstr>
      <vt:lpstr>کانسر سرویکس بعداز هیسترکتومی Eaxtrafascial</vt:lpstr>
      <vt:lpstr>Barrel shaped cervix</vt:lpstr>
      <vt:lpstr>Recurrent cervical cancer </vt:lpstr>
      <vt:lpstr>درمان جراحی عودهای بعد از رادیوتراپی </vt:lpstr>
      <vt:lpstr>خلاصه مطالب </vt:lpstr>
      <vt:lpstr>با تشکر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</dc:creator>
  <cp:lastModifiedBy>Dr</cp:lastModifiedBy>
  <cp:revision>20</cp:revision>
  <dcterms:created xsi:type="dcterms:W3CDTF">2006-08-16T00:00:00Z</dcterms:created>
  <dcterms:modified xsi:type="dcterms:W3CDTF">2021-01-19T08:19:48Z</dcterms:modified>
</cp:coreProperties>
</file>